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58" r:id="rId6"/>
    <p:sldId id="261" r:id="rId7"/>
    <p:sldId id="260" r:id="rId8"/>
    <p:sldId id="264" r:id="rId9"/>
    <p:sldId id="267" r:id="rId10"/>
    <p:sldId id="283" r:id="rId11"/>
    <p:sldId id="284" r:id="rId12"/>
    <p:sldId id="265" r:id="rId13"/>
    <p:sldId id="266" r:id="rId14"/>
    <p:sldId id="295" r:id="rId15"/>
    <p:sldId id="296" r:id="rId16"/>
    <p:sldId id="297" r:id="rId17"/>
    <p:sldId id="276" r:id="rId18"/>
    <p:sldId id="299" r:id="rId19"/>
    <p:sldId id="262" r:id="rId20"/>
    <p:sldId id="280" r:id="rId21"/>
    <p:sldId id="278" r:id="rId22"/>
    <p:sldId id="301" r:id="rId23"/>
    <p:sldId id="279" r:id="rId24"/>
    <p:sldId id="281" r:id="rId25"/>
    <p:sldId id="282"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F4B4F3-F5AA-1BF6-930C-F02677CA239E}" name="Lisanne Jeurissen" initials="LJ" userId="S::lisanne.jeurissen@eindhoven.nl::a54c5b32-2c5f-41f2-a24e-805cc42a75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263477"/>
    <a:srgbClr val="EF7900"/>
    <a:srgbClr val="F07D00"/>
    <a:srgbClr val="253477"/>
    <a:srgbClr val="005493"/>
    <a:srgbClr val="01189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70" autoAdjust="0"/>
  </p:normalViewPr>
  <p:slideViewPr>
    <p:cSldViewPr snapToGrid="0">
      <p:cViewPr varScale="1">
        <p:scale>
          <a:sx n="102" d="100"/>
          <a:sy n="102" d="100"/>
        </p:scale>
        <p:origin x="9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A8431-359F-2D4F-BD6D-7A8795022E1B}" type="datetimeFigureOut">
              <a:rPr lang="nl-NL" smtClean="0"/>
              <a:t>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B073F-3779-4745-85ED-6D8A5CFDE666}" type="slidenum">
              <a:rPr lang="nl-NL" smtClean="0"/>
              <a:t>‹nr.›</a:t>
            </a:fld>
            <a:endParaRPr lang="nl-NL"/>
          </a:p>
        </p:txBody>
      </p:sp>
    </p:spTree>
    <p:extLst>
      <p:ext uri="{BB962C8B-B14F-4D97-AF65-F5344CB8AC3E}">
        <p14:creationId xmlns:p14="http://schemas.microsoft.com/office/powerpoint/2010/main" val="363784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7B073F-3779-4745-85ED-6D8A5CFDE666}" type="slidenum">
              <a:rPr lang="nl-NL" smtClean="0"/>
              <a:t>1</a:t>
            </a:fld>
            <a:endParaRPr lang="nl-NL"/>
          </a:p>
        </p:txBody>
      </p:sp>
    </p:spTree>
    <p:extLst>
      <p:ext uri="{BB962C8B-B14F-4D97-AF65-F5344CB8AC3E}">
        <p14:creationId xmlns:p14="http://schemas.microsoft.com/office/powerpoint/2010/main" val="312341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a:buChar char="•"/>
            </a:pPr>
            <a:r>
              <a:rPr lang="en-US" err="1"/>
              <a:t>Volgordelijkheid</a:t>
            </a:r>
            <a:r>
              <a:rPr lang="en-US"/>
              <a:t>: </a:t>
            </a:r>
            <a:r>
              <a:rPr lang="en-US" err="1"/>
              <a:t>wie</a:t>
            </a:r>
            <a:r>
              <a:rPr lang="en-US"/>
              <a:t> </a:t>
            </a:r>
            <a:r>
              <a:rPr lang="en-US" err="1"/>
              <a:t>als</a:t>
            </a:r>
            <a:r>
              <a:rPr lang="en-US"/>
              <a:t> </a:t>
            </a:r>
            <a:r>
              <a:rPr lang="en-US" err="1"/>
              <a:t>eerste</a:t>
            </a:r>
            <a:r>
              <a:rPr lang="en-US"/>
              <a:t> </a:t>
            </a:r>
            <a:r>
              <a:rPr lang="en-US" err="1"/>
              <a:t>inschrijft</a:t>
            </a:r>
            <a:r>
              <a:rPr lang="en-US"/>
              <a:t> </a:t>
            </a:r>
            <a:r>
              <a:rPr lang="en-US" err="1"/>
              <a:t>maakt</a:t>
            </a:r>
            <a:r>
              <a:rPr lang="en-US"/>
              <a:t> de </a:t>
            </a:r>
            <a:r>
              <a:rPr lang="en-US" err="1"/>
              <a:t>meeste</a:t>
            </a:r>
            <a:r>
              <a:rPr lang="en-US"/>
              <a:t> </a:t>
            </a:r>
            <a:r>
              <a:rPr lang="en-US" err="1"/>
              <a:t>kans.</a:t>
            </a:r>
            <a:endParaRPr lang="nl-NL" err="1"/>
          </a:p>
          <a:p>
            <a:endParaRPr lang="en-US">
              <a:cs typeface="Calibri"/>
            </a:endParaRPr>
          </a:p>
        </p:txBody>
      </p:sp>
      <p:sp>
        <p:nvSpPr>
          <p:cNvPr id="4" name="Tijdelijke aanduiding voor dianummer 3"/>
          <p:cNvSpPr>
            <a:spLocks noGrp="1"/>
          </p:cNvSpPr>
          <p:nvPr>
            <p:ph type="sldNum" sz="quarter" idx="5"/>
          </p:nvPr>
        </p:nvSpPr>
        <p:spPr/>
        <p:txBody>
          <a:bodyPr/>
          <a:lstStyle/>
          <a:p>
            <a:fld id="{337B073F-3779-4745-85ED-6D8A5CFDE666}" type="slidenum">
              <a:rPr lang="nl-NL" smtClean="0"/>
              <a:t>15</a:t>
            </a:fld>
            <a:endParaRPr lang="nl-NL"/>
          </a:p>
        </p:txBody>
      </p:sp>
    </p:spTree>
    <p:extLst>
      <p:ext uri="{BB962C8B-B14F-4D97-AF65-F5344CB8AC3E}">
        <p14:creationId xmlns:p14="http://schemas.microsoft.com/office/powerpoint/2010/main" val="35034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gaat hier om het BEN die werkt voor de jeugdhulpregio’s in Brabant en Zeeland</a:t>
            </a:r>
          </a:p>
          <a:p>
            <a:r>
              <a:rPr lang="nl-NL">
                <a:cs typeface="Calibri"/>
              </a:rPr>
              <a:t>Waar is de regeling voor bedoeld?</a:t>
            </a:r>
          </a:p>
          <a:p>
            <a:r>
              <a:rPr lang="nl-NL">
                <a:cs typeface="Calibri"/>
              </a:rPr>
              <a:t>Drie subdoelstellingen voor de subsidie</a:t>
            </a:r>
          </a:p>
          <a:p>
            <a:r>
              <a:rPr lang="nl-NL">
                <a:cs typeface="Calibri"/>
              </a:rPr>
              <a:t>Voor wie is de subsidie bedoeld?</a:t>
            </a:r>
          </a:p>
          <a:p>
            <a:r>
              <a:rPr lang="nl-NL">
                <a:cs typeface="Calibri"/>
              </a:rPr>
              <a:t>Tot wanneer kan je de subsidie aanvragen?</a:t>
            </a:r>
          </a:p>
          <a:p>
            <a:r>
              <a:rPr lang="nl-NL">
                <a:cs typeface="Calibri"/>
              </a:rPr>
              <a:t>Hoogte van de beschikbare middelen</a:t>
            </a:r>
          </a:p>
          <a:p>
            <a:r>
              <a:rPr lang="nl-NL">
                <a:cs typeface="Calibri"/>
              </a:rPr>
              <a:t>Ruimte voor vragen</a:t>
            </a:r>
          </a:p>
          <a:p>
            <a:endParaRPr lang="nl-NL">
              <a:cs typeface="Calibri"/>
            </a:endParaRPr>
          </a:p>
        </p:txBody>
      </p:sp>
      <p:sp>
        <p:nvSpPr>
          <p:cNvPr id="4" name="Tijdelijke aanduiding voor dianummer 3"/>
          <p:cNvSpPr>
            <a:spLocks noGrp="1"/>
          </p:cNvSpPr>
          <p:nvPr>
            <p:ph type="sldNum" sz="quarter" idx="5"/>
          </p:nvPr>
        </p:nvSpPr>
        <p:spPr/>
        <p:txBody>
          <a:bodyPr/>
          <a:lstStyle/>
          <a:p>
            <a:fld id="{337B073F-3779-4745-85ED-6D8A5CFDE666}" type="slidenum">
              <a:rPr lang="nl-NL" smtClean="0"/>
              <a:t>16</a:t>
            </a:fld>
            <a:endParaRPr lang="nl-NL"/>
          </a:p>
        </p:txBody>
      </p:sp>
    </p:spTree>
    <p:extLst>
      <p:ext uri="{BB962C8B-B14F-4D97-AF65-F5344CB8AC3E}">
        <p14:creationId xmlns:p14="http://schemas.microsoft.com/office/powerpoint/2010/main" val="137710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7B073F-3779-4745-85ED-6D8A5CFDE666}" type="slidenum">
              <a:rPr lang="nl-NL" smtClean="0"/>
              <a:t>17</a:t>
            </a:fld>
            <a:endParaRPr lang="nl-NL"/>
          </a:p>
        </p:txBody>
      </p:sp>
    </p:spTree>
    <p:extLst>
      <p:ext uri="{BB962C8B-B14F-4D97-AF65-F5344CB8AC3E}">
        <p14:creationId xmlns:p14="http://schemas.microsoft.com/office/powerpoint/2010/main" val="15533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7B073F-3779-4745-85ED-6D8A5CFDE666}" type="slidenum">
              <a:rPr lang="nl-NL" smtClean="0"/>
              <a:t>22</a:t>
            </a:fld>
            <a:endParaRPr lang="nl-NL"/>
          </a:p>
        </p:txBody>
      </p:sp>
    </p:spTree>
    <p:extLst>
      <p:ext uri="{BB962C8B-B14F-4D97-AF65-F5344CB8AC3E}">
        <p14:creationId xmlns:p14="http://schemas.microsoft.com/office/powerpoint/2010/main" val="174865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8DE56-0260-82E0-C98D-64B4A190CF5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43F3E3F-6DBA-A478-4EBA-528D7CEF1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8920F5D-F56E-AB0E-6ED3-3CC97D29C490}"/>
              </a:ext>
            </a:extLst>
          </p:cNvPr>
          <p:cNvSpPr>
            <a:spLocks noGrp="1"/>
          </p:cNvSpPr>
          <p:nvPr>
            <p:ph type="dt" sz="half" idx="10"/>
          </p:nvPr>
        </p:nvSpPr>
        <p:spPr/>
        <p:txBody>
          <a:bodyPr/>
          <a:lstStyle/>
          <a:p>
            <a:fld id="{471CB34B-995A-284C-8811-996CF26DB9A7}" type="datetimeFigureOut">
              <a:rPr lang="nl-NL" smtClean="0"/>
              <a:t>1-2-2024</a:t>
            </a:fld>
            <a:endParaRPr lang="nl-NL"/>
          </a:p>
        </p:txBody>
      </p:sp>
      <p:sp>
        <p:nvSpPr>
          <p:cNvPr id="5" name="Tijdelijke aanduiding voor voettekst 4">
            <a:extLst>
              <a:ext uri="{FF2B5EF4-FFF2-40B4-BE49-F238E27FC236}">
                <a16:creationId xmlns:a16="http://schemas.microsoft.com/office/drawing/2014/main" id="{B132DC60-B40B-A162-C1F9-A613D7B127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31A5BE1-85C1-6729-6A16-11B89CB8E2DB}"/>
              </a:ext>
            </a:extLst>
          </p:cNvPr>
          <p:cNvSpPr>
            <a:spLocks noGrp="1"/>
          </p:cNvSpPr>
          <p:nvPr>
            <p:ph type="sldNum" sz="quarter" idx="12"/>
          </p:nvPr>
        </p:nvSpPr>
        <p:spPr/>
        <p:txBody>
          <a:bodyPr/>
          <a:lstStyle/>
          <a:p>
            <a:fld id="{263209E7-F7AD-AF40-B0B9-1A855888FE0A}" type="slidenum">
              <a:rPr lang="nl-NL" smtClean="0"/>
              <a:t>‹nr.›</a:t>
            </a:fld>
            <a:endParaRPr lang="nl-NL"/>
          </a:p>
        </p:txBody>
      </p:sp>
    </p:spTree>
    <p:extLst>
      <p:ext uri="{BB962C8B-B14F-4D97-AF65-F5344CB8AC3E}">
        <p14:creationId xmlns:p14="http://schemas.microsoft.com/office/powerpoint/2010/main" val="402905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F17FD-8400-FDB2-F82C-249C9359DD2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CD4A594-37CC-D07F-8E38-EA79E4EF42B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2FC163E-C4DE-FA06-03C5-18EF176E53A3}"/>
              </a:ext>
            </a:extLst>
          </p:cNvPr>
          <p:cNvSpPr>
            <a:spLocks noGrp="1"/>
          </p:cNvSpPr>
          <p:nvPr>
            <p:ph type="dt" sz="half" idx="10"/>
          </p:nvPr>
        </p:nvSpPr>
        <p:spPr/>
        <p:txBody>
          <a:bodyPr/>
          <a:lstStyle/>
          <a:p>
            <a:fld id="{471CB34B-995A-284C-8811-996CF26DB9A7}" type="datetimeFigureOut">
              <a:rPr lang="nl-NL" smtClean="0"/>
              <a:t>1-2-2024</a:t>
            </a:fld>
            <a:endParaRPr lang="nl-NL"/>
          </a:p>
        </p:txBody>
      </p:sp>
      <p:sp>
        <p:nvSpPr>
          <p:cNvPr id="5" name="Tijdelijke aanduiding voor voettekst 4">
            <a:extLst>
              <a:ext uri="{FF2B5EF4-FFF2-40B4-BE49-F238E27FC236}">
                <a16:creationId xmlns:a16="http://schemas.microsoft.com/office/drawing/2014/main" id="{4355D416-C838-57F1-2DEF-6675534401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31AACC-7929-C84F-77DE-C88A9E298F9C}"/>
              </a:ext>
            </a:extLst>
          </p:cNvPr>
          <p:cNvSpPr>
            <a:spLocks noGrp="1"/>
          </p:cNvSpPr>
          <p:nvPr>
            <p:ph type="sldNum" sz="quarter" idx="12"/>
          </p:nvPr>
        </p:nvSpPr>
        <p:spPr/>
        <p:txBody>
          <a:bodyPr/>
          <a:lstStyle/>
          <a:p>
            <a:fld id="{263209E7-F7AD-AF40-B0B9-1A855888FE0A}" type="slidenum">
              <a:rPr lang="nl-NL" smtClean="0"/>
              <a:t>‹nr.›</a:t>
            </a:fld>
            <a:endParaRPr lang="nl-NL"/>
          </a:p>
        </p:txBody>
      </p:sp>
    </p:spTree>
    <p:extLst>
      <p:ext uri="{BB962C8B-B14F-4D97-AF65-F5344CB8AC3E}">
        <p14:creationId xmlns:p14="http://schemas.microsoft.com/office/powerpoint/2010/main" val="195336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DF546F3-684D-D332-4E24-268545E7F3B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6913DD2-132E-4787-F3F0-C6E4D7BE993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05B2B8-C377-21D9-6D06-0CA3E4D03D2D}"/>
              </a:ext>
            </a:extLst>
          </p:cNvPr>
          <p:cNvSpPr>
            <a:spLocks noGrp="1"/>
          </p:cNvSpPr>
          <p:nvPr>
            <p:ph type="dt" sz="half" idx="10"/>
          </p:nvPr>
        </p:nvSpPr>
        <p:spPr/>
        <p:txBody>
          <a:bodyPr/>
          <a:lstStyle/>
          <a:p>
            <a:fld id="{471CB34B-995A-284C-8811-996CF26DB9A7}" type="datetimeFigureOut">
              <a:rPr lang="nl-NL" smtClean="0"/>
              <a:t>1-2-2024</a:t>
            </a:fld>
            <a:endParaRPr lang="nl-NL"/>
          </a:p>
        </p:txBody>
      </p:sp>
      <p:sp>
        <p:nvSpPr>
          <p:cNvPr id="5" name="Tijdelijke aanduiding voor voettekst 4">
            <a:extLst>
              <a:ext uri="{FF2B5EF4-FFF2-40B4-BE49-F238E27FC236}">
                <a16:creationId xmlns:a16="http://schemas.microsoft.com/office/drawing/2014/main" id="{9EF1F8A2-1BCB-DE39-F88C-F73F40ADFE0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EB3C2D-77D7-AB7A-52AB-9A79EB1A26B2}"/>
              </a:ext>
            </a:extLst>
          </p:cNvPr>
          <p:cNvSpPr>
            <a:spLocks noGrp="1"/>
          </p:cNvSpPr>
          <p:nvPr>
            <p:ph type="sldNum" sz="quarter" idx="12"/>
          </p:nvPr>
        </p:nvSpPr>
        <p:spPr/>
        <p:txBody>
          <a:bodyPr/>
          <a:lstStyle/>
          <a:p>
            <a:fld id="{263209E7-F7AD-AF40-B0B9-1A855888FE0A}" type="slidenum">
              <a:rPr lang="nl-NL" smtClean="0"/>
              <a:t>‹nr.›</a:t>
            </a:fld>
            <a:endParaRPr lang="nl-NL"/>
          </a:p>
        </p:txBody>
      </p:sp>
    </p:spTree>
    <p:extLst>
      <p:ext uri="{BB962C8B-B14F-4D97-AF65-F5344CB8AC3E}">
        <p14:creationId xmlns:p14="http://schemas.microsoft.com/office/powerpoint/2010/main" val="92316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69854-88FD-053A-68CC-6F2FE4DC5EE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BDC3A0E-3096-A6D1-0912-E2FC6BB6A23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623360-152D-3568-BB94-38BB76655A18}"/>
              </a:ext>
            </a:extLst>
          </p:cNvPr>
          <p:cNvSpPr>
            <a:spLocks noGrp="1"/>
          </p:cNvSpPr>
          <p:nvPr>
            <p:ph type="dt" sz="half" idx="10"/>
          </p:nvPr>
        </p:nvSpPr>
        <p:spPr/>
        <p:txBody>
          <a:bodyPr/>
          <a:lstStyle/>
          <a:p>
            <a:fld id="{471CB34B-995A-284C-8811-996CF26DB9A7}" type="datetimeFigureOut">
              <a:rPr lang="nl-NL" smtClean="0"/>
              <a:t>1-2-2024</a:t>
            </a:fld>
            <a:endParaRPr lang="nl-NL"/>
          </a:p>
        </p:txBody>
      </p:sp>
      <p:sp>
        <p:nvSpPr>
          <p:cNvPr id="5" name="Tijdelijke aanduiding voor voettekst 4">
            <a:extLst>
              <a:ext uri="{FF2B5EF4-FFF2-40B4-BE49-F238E27FC236}">
                <a16:creationId xmlns:a16="http://schemas.microsoft.com/office/drawing/2014/main" id="{C248225B-1161-AF34-9F71-5D55758855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16B023-4F8B-0774-6E18-F31EFDD1424D}"/>
              </a:ext>
            </a:extLst>
          </p:cNvPr>
          <p:cNvSpPr>
            <a:spLocks noGrp="1"/>
          </p:cNvSpPr>
          <p:nvPr>
            <p:ph type="sldNum" sz="quarter" idx="12"/>
          </p:nvPr>
        </p:nvSpPr>
        <p:spPr/>
        <p:txBody>
          <a:bodyPr/>
          <a:lstStyle/>
          <a:p>
            <a:fld id="{263209E7-F7AD-AF40-B0B9-1A855888FE0A}" type="slidenum">
              <a:rPr lang="nl-NL" smtClean="0"/>
              <a:t>‹nr.›</a:t>
            </a:fld>
            <a:endParaRPr lang="nl-NL"/>
          </a:p>
        </p:txBody>
      </p:sp>
    </p:spTree>
    <p:extLst>
      <p:ext uri="{BB962C8B-B14F-4D97-AF65-F5344CB8AC3E}">
        <p14:creationId xmlns:p14="http://schemas.microsoft.com/office/powerpoint/2010/main" val="293848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38FCF-BC7F-C978-82F1-FD669D50561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BF89B4F-37C5-155F-7B7D-D86FD133E9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34EAA30-A4D7-5C02-C551-1BC62310EA4D}"/>
              </a:ext>
            </a:extLst>
          </p:cNvPr>
          <p:cNvSpPr>
            <a:spLocks noGrp="1"/>
          </p:cNvSpPr>
          <p:nvPr>
            <p:ph type="dt" sz="half" idx="10"/>
          </p:nvPr>
        </p:nvSpPr>
        <p:spPr/>
        <p:txBody>
          <a:bodyPr/>
          <a:lstStyle/>
          <a:p>
            <a:fld id="{471CB34B-995A-284C-8811-996CF26DB9A7}" type="datetimeFigureOut">
              <a:rPr lang="nl-NL" smtClean="0"/>
              <a:t>1-2-2024</a:t>
            </a:fld>
            <a:endParaRPr lang="nl-NL"/>
          </a:p>
        </p:txBody>
      </p:sp>
      <p:sp>
        <p:nvSpPr>
          <p:cNvPr id="5" name="Tijdelijke aanduiding voor voettekst 4">
            <a:extLst>
              <a:ext uri="{FF2B5EF4-FFF2-40B4-BE49-F238E27FC236}">
                <a16:creationId xmlns:a16="http://schemas.microsoft.com/office/drawing/2014/main" id="{69D37E3C-5B01-F81D-C4F4-EAC4CA769F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7F1D38-D18E-DA8D-18CA-C1F7E4F39D6E}"/>
              </a:ext>
            </a:extLst>
          </p:cNvPr>
          <p:cNvSpPr>
            <a:spLocks noGrp="1"/>
          </p:cNvSpPr>
          <p:nvPr>
            <p:ph type="sldNum" sz="quarter" idx="12"/>
          </p:nvPr>
        </p:nvSpPr>
        <p:spPr/>
        <p:txBody>
          <a:bodyPr/>
          <a:lstStyle/>
          <a:p>
            <a:fld id="{263209E7-F7AD-AF40-B0B9-1A855888FE0A}" type="slidenum">
              <a:rPr lang="nl-NL" smtClean="0"/>
              <a:t>‹nr.›</a:t>
            </a:fld>
            <a:endParaRPr lang="nl-NL"/>
          </a:p>
        </p:txBody>
      </p:sp>
    </p:spTree>
    <p:extLst>
      <p:ext uri="{BB962C8B-B14F-4D97-AF65-F5344CB8AC3E}">
        <p14:creationId xmlns:p14="http://schemas.microsoft.com/office/powerpoint/2010/main" val="1474016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E6408-FB21-7AF6-2D5B-345B0A50E10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922BA21-CF6E-2548-4C8E-FBEE065A2C0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39595F1-2266-1F15-9921-5472B1B4A4C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91AF97B-C4CB-423A-AD0E-397435C540EB}"/>
              </a:ext>
            </a:extLst>
          </p:cNvPr>
          <p:cNvSpPr>
            <a:spLocks noGrp="1"/>
          </p:cNvSpPr>
          <p:nvPr>
            <p:ph type="dt" sz="half" idx="10"/>
          </p:nvPr>
        </p:nvSpPr>
        <p:spPr/>
        <p:txBody>
          <a:bodyPr/>
          <a:lstStyle/>
          <a:p>
            <a:fld id="{471CB34B-995A-284C-8811-996CF26DB9A7}" type="datetimeFigureOut">
              <a:rPr lang="nl-NL" smtClean="0"/>
              <a:t>1-2-2024</a:t>
            </a:fld>
            <a:endParaRPr lang="nl-NL"/>
          </a:p>
        </p:txBody>
      </p:sp>
      <p:sp>
        <p:nvSpPr>
          <p:cNvPr id="6" name="Tijdelijke aanduiding voor voettekst 5">
            <a:extLst>
              <a:ext uri="{FF2B5EF4-FFF2-40B4-BE49-F238E27FC236}">
                <a16:creationId xmlns:a16="http://schemas.microsoft.com/office/drawing/2014/main" id="{17593485-FD38-04D7-74B9-B4BE4D3D08D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526B0D-D9BA-2D17-F60C-503EBE611B19}"/>
              </a:ext>
            </a:extLst>
          </p:cNvPr>
          <p:cNvSpPr>
            <a:spLocks noGrp="1"/>
          </p:cNvSpPr>
          <p:nvPr>
            <p:ph type="sldNum" sz="quarter" idx="12"/>
          </p:nvPr>
        </p:nvSpPr>
        <p:spPr/>
        <p:txBody>
          <a:bodyPr/>
          <a:lstStyle/>
          <a:p>
            <a:fld id="{263209E7-F7AD-AF40-B0B9-1A855888FE0A}" type="slidenum">
              <a:rPr lang="nl-NL" smtClean="0"/>
              <a:t>‹nr.›</a:t>
            </a:fld>
            <a:endParaRPr lang="nl-NL"/>
          </a:p>
        </p:txBody>
      </p:sp>
    </p:spTree>
    <p:extLst>
      <p:ext uri="{BB962C8B-B14F-4D97-AF65-F5344CB8AC3E}">
        <p14:creationId xmlns:p14="http://schemas.microsoft.com/office/powerpoint/2010/main" val="352176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93988-A614-61EA-DEA8-9A8EDA61ADD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BA8AC1C-477A-5C35-2DC2-736944F33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AAAABA7-D5AE-8FEA-4815-6E08B8AEB96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78DDC90-92B5-BB81-0F3B-10EAD29F45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F159550-5772-A3F3-0559-B310E024E77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13E339A-8CBA-6ADA-8B08-6783AB91F312}"/>
              </a:ext>
            </a:extLst>
          </p:cNvPr>
          <p:cNvSpPr>
            <a:spLocks noGrp="1"/>
          </p:cNvSpPr>
          <p:nvPr>
            <p:ph type="dt" sz="half" idx="10"/>
          </p:nvPr>
        </p:nvSpPr>
        <p:spPr/>
        <p:txBody>
          <a:bodyPr/>
          <a:lstStyle/>
          <a:p>
            <a:fld id="{471CB34B-995A-284C-8811-996CF26DB9A7}" type="datetimeFigureOut">
              <a:rPr lang="nl-NL" smtClean="0"/>
              <a:t>1-2-2024</a:t>
            </a:fld>
            <a:endParaRPr lang="nl-NL"/>
          </a:p>
        </p:txBody>
      </p:sp>
      <p:sp>
        <p:nvSpPr>
          <p:cNvPr id="8" name="Tijdelijke aanduiding voor voettekst 7">
            <a:extLst>
              <a:ext uri="{FF2B5EF4-FFF2-40B4-BE49-F238E27FC236}">
                <a16:creationId xmlns:a16="http://schemas.microsoft.com/office/drawing/2014/main" id="{064F7A17-8DC5-A67E-020F-58063A50F51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AFF264C-0974-CB54-7FD4-B997C6CFD710}"/>
              </a:ext>
            </a:extLst>
          </p:cNvPr>
          <p:cNvSpPr>
            <a:spLocks noGrp="1"/>
          </p:cNvSpPr>
          <p:nvPr>
            <p:ph type="sldNum" sz="quarter" idx="12"/>
          </p:nvPr>
        </p:nvSpPr>
        <p:spPr/>
        <p:txBody>
          <a:bodyPr/>
          <a:lstStyle/>
          <a:p>
            <a:fld id="{263209E7-F7AD-AF40-B0B9-1A855888FE0A}" type="slidenum">
              <a:rPr lang="nl-NL" smtClean="0"/>
              <a:t>‹nr.›</a:t>
            </a:fld>
            <a:endParaRPr lang="nl-NL"/>
          </a:p>
        </p:txBody>
      </p:sp>
    </p:spTree>
    <p:extLst>
      <p:ext uri="{BB962C8B-B14F-4D97-AF65-F5344CB8AC3E}">
        <p14:creationId xmlns:p14="http://schemas.microsoft.com/office/powerpoint/2010/main" val="264993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C3150-2444-9F57-1B87-A7E4ACDA062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7E63798-DC11-5300-AF18-D59112105E50}"/>
              </a:ext>
            </a:extLst>
          </p:cNvPr>
          <p:cNvSpPr>
            <a:spLocks noGrp="1"/>
          </p:cNvSpPr>
          <p:nvPr>
            <p:ph type="dt" sz="half" idx="10"/>
          </p:nvPr>
        </p:nvSpPr>
        <p:spPr/>
        <p:txBody>
          <a:bodyPr/>
          <a:lstStyle/>
          <a:p>
            <a:fld id="{471CB34B-995A-284C-8811-996CF26DB9A7}" type="datetimeFigureOut">
              <a:rPr lang="nl-NL" smtClean="0"/>
              <a:t>1-2-2024</a:t>
            </a:fld>
            <a:endParaRPr lang="nl-NL"/>
          </a:p>
        </p:txBody>
      </p:sp>
      <p:sp>
        <p:nvSpPr>
          <p:cNvPr id="4" name="Tijdelijke aanduiding voor voettekst 3">
            <a:extLst>
              <a:ext uri="{FF2B5EF4-FFF2-40B4-BE49-F238E27FC236}">
                <a16:creationId xmlns:a16="http://schemas.microsoft.com/office/drawing/2014/main" id="{90455758-73DA-0D52-7873-35CB153A9BE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B4F0E6E-3D05-9560-3605-E661BD3ABF67}"/>
              </a:ext>
            </a:extLst>
          </p:cNvPr>
          <p:cNvSpPr>
            <a:spLocks noGrp="1"/>
          </p:cNvSpPr>
          <p:nvPr>
            <p:ph type="sldNum" sz="quarter" idx="12"/>
          </p:nvPr>
        </p:nvSpPr>
        <p:spPr/>
        <p:txBody>
          <a:bodyPr/>
          <a:lstStyle/>
          <a:p>
            <a:fld id="{263209E7-F7AD-AF40-B0B9-1A855888FE0A}" type="slidenum">
              <a:rPr lang="nl-NL" smtClean="0"/>
              <a:t>‹nr.›</a:t>
            </a:fld>
            <a:endParaRPr lang="nl-NL"/>
          </a:p>
        </p:txBody>
      </p:sp>
    </p:spTree>
    <p:extLst>
      <p:ext uri="{BB962C8B-B14F-4D97-AF65-F5344CB8AC3E}">
        <p14:creationId xmlns:p14="http://schemas.microsoft.com/office/powerpoint/2010/main" val="379963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00F009-48C4-1F9C-CF38-76327C0B7B1E}"/>
              </a:ext>
            </a:extLst>
          </p:cNvPr>
          <p:cNvSpPr>
            <a:spLocks noGrp="1"/>
          </p:cNvSpPr>
          <p:nvPr>
            <p:ph type="dt" sz="half" idx="10"/>
          </p:nvPr>
        </p:nvSpPr>
        <p:spPr/>
        <p:txBody>
          <a:bodyPr/>
          <a:lstStyle/>
          <a:p>
            <a:fld id="{471CB34B-995A-284C-8811-996CF26DB9A7}" type="datetimeFigureOut">
              <a:rPr lang="nl-NL" smtClean="0"/>
              <a:t>1-2-2024</a:t>
            </a:fld>
            <a:endParaRPr lang="nl-NL"/>
          </a:p>
        </p:txBody>
      </p:sp>
      <p:sp>
        <p:nvSpPr>
          <p:cNvPr id="3" name="Tijdelijke aanduiding voor voettekst 2">
            <a:extLst>
              <a:ext uri="{FF2B5EF4-FFF2-40B4-BE49-F238E27FC236}">
                <a16:creationId xmlns:a16="http://schemas.microsoft.com/office/drawing/2014/main" id="{A42F8929-1DCC-6407-82C0-D6E1005656A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4ADC218-615A-B645-F958-F5EC19255CB1}"/>
              </a:ext>
            </a:extLst>
          </p:cNvPr>
          <p:cNvSpPr>
            <a:spLocks noGrp="1"/>
          </p:cNvSpPr>
          <p:nvPr>
            <p:ph type="sldNum" sz="quarter" idx="12"/>
          </p:nvPr>
        </p:nvSpPr>
        <p:spPr/>
        <p:txBody>
          <a:bodyPr/>
          <a:lstStyle/>
          <a:p>
            <a:fld id="{263209E7-F7AD-AF40-B0B9-1A855888FE0A}" type="slidenum">
              <a:rPr lang="nl-NL" smtClean="0"/>
              <a:t>‹nr.›</a:t>
            </a:fld>
            <a:endParaRPr lang="nl-NL"/>
          </a:p>
        </p:txBody>
      </p:sp>
    </p:spTree>
    <p:extLst>
      <p:ext uri="{BB962C8B-B14F-4D97-AF65-F5344CB8AC3E}">
        <p14:creationId xmlns:p14="http://schemas.microsoft.com/office/powerpoint/2010/main" val="180708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B26E3-A744-D825-70A3-93642B805FD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9182339-FF25-F34F-9B53-A2C339163D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197996B-EE4F-30C0-E168-F9F5C5325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AA7FFD9-FD59-BE59-8271-744E55E00781}"/>
              </a:ext>
            </a:extLst>
          </p:cNvPr>
          <p:cNvSpPr>
            <a:spLocks noGrp="1"/>
          </p:cNvSpPr>
          <p:nvPr>
            <p:ph type="dt" sz="half" idx="10"/>
          </p:nvPr>
        </p:nvSpPr>
        <p:spPr/>
        <p:txBody>
          <a:bodyPr/>
          <a:lstStyle/>
          <a:p>
            <a:fld id="{471CB34B-995A-284C-8811-996CF26DB9A7}" type="datetimeFigureOut">
              <a:rPr lang="nl-NL" smtClean="0"/>
              <a:t>1-2-2024</a:t>
            </a:fld>
            <a:endParaRPr lang="nl-NL"/>
          </a:p>
        </p:txBody>
      </p:sp>
      <p:sp>
        <p:nvSpPr>
          <p:cNvPr id="6" name="Tijdelijke aanduiding voor voettekst 5">
            <a:extLst>
              <a:ext uri="{FF2B5EF4-FFF2-40B4-BE49-F238E27FC236}">
                <a16:creationId xmlns:a16="http://schemas.microsoft.com/office/drawing/2014/main" id="{AB4A8D63-AAF6-ACB5-4DC2-89519B2CC55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7DFD970-A9B5-950F-9880-83F606551777}"/>
              </a:ext>
            </a:extLst>
          </p:cNvPr>
          <p:cNvSpPr>
            <a:spLocks noGrp="1"/>
          </p:cNvSpPr>
          <p:nvPr>
            <p:ph type="sldNum" sz="quarter" idx="12"/>
          </p:nvPr>
        </p:nvSpPr>
        <p:spPr/>
        <p:txBody>
          <a:bodyPr/>
          <a:lstStyle/>
          <a:p>
            <a:fld id="{263209E7-F7AD-AF40-B0B9-1A855888FE0A}" type="slidenum">
              <a:rPr lang="nl-NL" smtClean="0"/>
              <a:t>‹nr.›</a:t>
            </a:fld>
            <a:endParaRPr lang="nl-NL"/>
          </a:p>
        </p:txBody>
      </p:sp>
    </p:spTree>
    <p:extLst>
      <p:ext uri="{BB962C8B-B14F-4D97-AF65-F5344CB8AC3E}">
        <p14:creationId xmlns:p14="http://schemas.microsoft.com/office/powerpoint/2010/main" val="232832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95230-21D7-076F-6AC3-C31B72821D4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F11DD87-8912-5E06-7C08-0A6E6F634F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4AE7FA6-8012-A9B4-C666-10FC66B38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0A9D8F-B517-161B-2EA2-9013E58C56F1}"/>
              </a:ext>
            </a:extLst>
          </p:cNvPr>
          <p:cNvSpPr>
            <a:spLocks noGrp="1"/>
          </p:cNvSpPr>
          <p:nvPr>
            <p:ph type="dt" sz="half" idx="10"/>
          </p:nvPr>
        </p:nvSpPr>
        <p:spPr/>
        <p:txBody>
          <a:bodyPr/>
          <a:lstStyle/>
          <a:p>
            <a:fld id="{471CB34B-995A-284C-8811-996CF26DB9A7}" type="datetimeFigureOut">
              <a:rPr lang="nl-NL" smtClean="0"/>
              <a:t>1-2-2024</a:t>
            </a:fld>
            <a:endParaRPr lang="nl-NL"/>
          </a:p>
        </p:txBody>
      </p:sp>
      <p:sp>
        <p:nvSpPr>
          <p:cNvPr id="6" name="Tijdelijke aanduiding voor voettekst 5">
            <a:extLst>
              <a:ext uri="{FF2B5EF4-FFF2-40B4-BE49-F238E27FC236}">
                <a16:creationId xmlns:a16="http://schemas.microsoft.com/office/drawing/2014/main" id="{06F15F62-9540-72EC-4EAF-9D6900BD45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B89E39D-E956-0208-0067-EF46BDFD3444}"/>
              </a:ext>
            </a:extLst>
          </p:cNvPr>
          <p:cNvSpPr>
            <a:spLocks noGrp="1"/>
          </p:cNvSpPr>
          <p:nvPr>
            <p:ph type="sldNum" sz="quarter" idx="12"/>
          </p:nvPr>
        </p:nvSpPr>
        <p:spPr/>
        <p:txBody>
          <a:bodyPr/>
          <a:lstStyle/>
          <a:p>
            <a:fld id="{263209E7-F7AD-AF40-B0B9-1A855888FE0A}" type="slidenum">
              <a:rPr lang="nl-NL" smtClean="0"/>
              <a:t>‹nr.›</a:t>
            </a:fld>
            <a:endParaRPr lang="nl-NL"/>
          </a:p>
        </p:txBody>
      </p:sp>
    </p:spTree>
    <p:extLst>
      <p:ext uri="{BB962C8B-B14F-4D97-AF65-F5344CB8AC3E}">
        <p14:creationId xmlns:p14="http://schemas.microsoft.com/office/powerpoint/2010/main" val="20408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708738C-B3CB-FDA0-3C41-5D81906EC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BE65A78-FD5C-8560-68E2-CE9FB0C9EF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8CA268-4CB1-EB70-527F-C454251CB6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B34B-995A-284C-8811-996CF26DB9A7}" type="datetimeFigureOut">
              <a:rPr lang="nl-NL" smtClean="0"/>
              <a:t>1-2-2024</a:t>
            </a:fld>
            <a:endParaRPr lang="nl-NL"/>
          </a:p>
        </p:txBody>
      </p:sp>
      <p:sp>
        <p:nvSpPr>
          <p:cNvPr id="5" name="Tijdelijke aanduiding voor voettekst 4">
            <a:extLst>
              <a:ext uri="{FF2B5EF4-FFF2-40B4-BE49-F238E27FC236}">
                <a16:creationId xmlns:a16="http://schemas.microsoft.com/office/drawing/2014/main" id="{EF1073B6-A639-1B93-0704-8B1D33E7A1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6541E9F-59E3-D70C-38F0-5A589C1B16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209E7-F7AD-AF40-B0B9-1A855888FE0A}" type="slidenum">
              <a:rPr lang="nl-NL" smtClean="0"/>
              <a:t>‹nr.›</a:t>
            </a:fld>
            <a:endParaRPr lang="nl-NL"/>
          </a:p>
        </p:txBody>
      </p:sp>
    </p:spTree>
    <p:extLst>
      <p:ext uri="{BB962C8B-B14F-4D97-AF65-F5344CB8AC3E}">
        <p14:creationId xmlns:p14="http://schemas.microsoft.com/office/powerpoint/2010/main" val="299544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s://www.eindhoven.nl/bestuur-en-beleid/subsidie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eindhoven.nl/bestuur-en-beleid/subsidie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youtu.be/JzV8InDwOG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regiosamenvoorjeugd.nl/subsidieregelingen" TargetMode="External"/><Relationship Id="rId7" Type="http://schemas.openxmlformats.org/officeDocument/2006/relationships/hyperlink" Target="http://www.regiosamenvoorjeugd.nl" TargetMode="External"/><Relationship Id="rId2" Type="http://schemas.openxmlformats.org/officeDocument/2006/relationships/hyperlink" Target="http://www.eindhoven.nl/bestuur-en-beleid/subsidies" TargetMode="External"/><Relationship Id="rId1" Type="http://schemas.openxmlformats.org/officeDocument/2006/relationships/slideLayout" Target="../slideLayouts/slideLayout7.xml"/><Relationship Id="rId6" Type="http://schemas.openxmlformats.org/officeDocument/2006/relationships/hyperlink" Target="mailto:h.faber@eindhoven.nl" TargetMode="External"/><Relationship Id="rId5" Type="http://schemas.openxmlformats.org/officeDocument/2006/relationships/hyperlink" Target="mailto:lindsay.van.den.broek@Valkenswaard.nl" TargetMode="External"/><Relationship Id="rId4" Type="http://schemas.openxmlformats.org/officeDocument/2006/relationships/hyperlink" Target="mailto:p.veraa@bladel.n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descr="logo samen voor jeugd">
            <a:extLst>
              <a:ext uri="{FF2B5EF4-FFF2-40B4-BE49-F238E27FC236}">
                <a16:creationId xmlns:a16="http://schemas.microsoft.com/office/drawing/2014/main" id="{D21C4963-4AA5-6F4F-6DA1-C7F3188C10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691" y="4485108"/>
            <a:ext cx="1903943" cy="1438954"/>
          </a:xfrm>
          <a:prstGeom prst="rect">
            <a:avLst/>
          </a:prstGeom>
        </p:spPr>
      </p:pic>
      <p:pic>
        <p:nvPicPr>
          <p:cNvPr id="9" name="Afbeelding 8">
            <a:extLst>
              <a:ext uri="{FF2B5EF4-FFF2-40B4-BE49-F238E27FC236}">
                <a16:creationId xmlns:a16="http://schemas.microsoft.com/office/drawing/2014/main" id="{7B0001D7-030A-6AA5-DBBD-ADDF8BFE7A9C}"/>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57313" y="0"/>
            <a:ext cx="7204147" cy="6870122"/>
          </a:xfrm>
          <a:prstGeom prst="rect">
            <a:avLst/>
          </a:prstGeom>
        </p:spPr>
      </p:pic>
      <p:sp>
        <p:nvSpPr>
          <p:cNvPr id="6" name="Titel 1">
            <a:extLst>
              <a:ext uri="{FF2B5EF4-FFF2-40B4-BE49-F238E27FC236}">
                <a16:creationId xmlns:a16="http://schemas.microsoft.com/office/drawing/2014/main" id="{EB1A60A8-2E63-9856-4E4E-833FB923B624}"/>
              </a:ext>
            </a:extLst>
          </p:cNvPr>
          <p:cNvSpPr txBox="1">
            <a:spLocks/>
          </p:cNvSpPr>
          <p:nvPr/>
        </p:nvSpPr>
        <p:spPr>
          <a:xfrm>
            <a:off x="782692" y="1900743"/>
            <a:ext cx="4085337" cy="156686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solidFill>
                  <a:srgbClr val="253477"/>
                </a:solidFill>
                <a:latin typeface="+mn-lt"/>
              </a:rPr>
              <a:t>Informatiebijeenkomst</a:t>
            </a:r>
          </a:p>
          <a:p>
            <a:r>
              <a:rPr lang="nl-NL" sz="3200" b="1" dirty="0">
                <a:solidFill>
                  <a:srgbClr val="253477"/>
                </a:solidFill>
                <a:latin typeface="+mn-lt"/>
              </a:rPr>
              <a:t>subsidieregeling Transformatiedoelen Samen voor Jeugd</a:t>
            </a:r>
          </a:p>
        </p:txBody>
      </p:sp>
      <p:sp>
        <p:nvSpPr>
          <p:cNvPr id="10" name="Rechthoek 9">
            <a:extLst>
              <a:ext uri="{FF2B5EF4-FFF2-40B4-BE49-F238E27FC236}">
                <a16:creationId xmlns:a16="http://schemas.microsoft.com/office/drawing/2014/main" id="{98751E8F-15CB-7361-8D03-F708EFA2269F}"/>
              </a:ext>
              <a:ext uri="{C183D7F6-B498-43B3-948B-1728B52AA6E4}">
                <adec:decorative xmlns:adec="http://schemas.microsoft.com/office/drawing/2017/decorative" val="1"/>
              </a:ext>
            </a:extLst>
          </p:cNvPr>
          <p:cNvSpPr/>
          <p:nvPr/>
        </p:nvSpPr>
        <p:spPr>
          <a:xfrm>
            <a:off x="585216" y="681877"/>
            <a:ext cx="79204" cy="339674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itel 1">
            <a:extLst>
              <a:ext uri="{FF2B5EF4-FFF2-40B4-BE49-F238E27FC236}">
                <a16:creationId xmlns:a16="http://schemas.microsoft.com/office/drawing/2014/main" id="{1BAC8A32-07E9-49AB-3542-B4966CD6A98B}"/>
              </a:ext>
            </a:extLst>
          </p:cNvPr>
          <p:cNvSpPr txBox="1">
            <a:spLocks/>
          </p:cNvSpPr>
          <p:nvPr/>
        </p:nvSpPr>
        <p:spPr>
          <a:xfrm>
            <a:off x="782691" y="243222"/>
            <a:ext cx="4085337" cy="156686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6600" b="1">
                <a:solidFill>
                  <a:srgbClr val="EF7900"/>
                </a:solidFill>
                <a:latin typeface="+mn-lt"/>
              </a:rPr>
              <a:t>Welkom</a:t>
            </a:r>
          </a:p>
        </p:txBody>
      </p:sp>
      <p:sp>
        <p:nvSpPr>
          <p:cNvPr id="17" name="Ondertitel 2">
            <a:extLst>
              <a:ext uri="{FF2B5EF4-FFF2-40B4-BE49-F238E27FC236}">
                <a16:creationId xmlns:a16="http://schemas.microsoft.com/office/drawing/2014/main" id="{D66852D0-EB41-8768-128C-DC026D739D66}"/>
              </a:ext>
            </a:extLst>
          </p:cNvPr>
          <p:cNvSpPr txBox="1">
            <a:spLocks/>
          </p:cNvSpPr>
          <p:nvPr/>
        </p:nvSpPr>
        <p:spPr>
          <a:xfrm>
            <a:off x="782692" y="3767600"/>
            <a:ext cx="3973513" cy="417513"/>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b="1" dirty="0">
                <a:solidFill>
                  <a:schemeClr val="accent2"/>
                </a:solidFill>
              </a:rPr>
              <a:t>1 februari 2024</a:t>
            </a:r>
          </a:p>
        </p:txBody>
      </p:sp>
    </p:spTree>
    <p:extLst>
      <p:ext uri="{BB962C8B-B14F-4D97-AF65-F5344CB8AC3E}">
        <p14:creationId xmlns:p14="http://schemas.microsoft.com/office/powerpoint/2010/main" val="1019142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Content Placeholder 31">
            <a:extLst>
              <a:ext uri="{FF2B5EF4-FFF2-40B4-BE49-F238E27FC236}">
                <a16:creationId xmlns:a16="http://schemas.microsoft.com/office/drawing/2014/main" id="{7740DEBA-2BC9-D011-F187-FBFCBDFAD27E}"/>
              </a:ext>
            </a:extLst>
          </p:cNvPr>
          <p:cNvSpPr>
            <a:spLocks noGrp="1"/>
          </p:cNvSpPr>
          <p:nvPr>
            <p:ph idx="4294967295"/>
          </p:nvPr>
        </p:nvSpPr>
        <p:spPr>
          <a:xfrm>
            <a:off x="857414" y="1570165"/>
            <a:ext cx="10286835" cy="4451350"/>
          </a:xfrm>
        </p:spPr>
        <p:txBody>
          <a:bodyPr>
            <a:noAutofit/>
          </a:bodyPr>
          <a:lstStyle/>
          <a:p>
            <a:r>
              <a:rPr lang="nl-NL" sz="1800" b="0" i="0" dirty="0">
                <a:effectLst/>
              </a:rPr>
              <a:t>De subsidie kan aangevraagd worden </a:t>
            </a:r>
            <a:r>
              <a:rPr lang="nl-NL" sz="1800" b="1" i="0" dirty="0">
                <a:effectLst/>
              </a:rPr>
              <a:t>t/m december 2025</a:t>
            </a:r>
            <a:r>
              <a:rPr lang="nl-NL" sz="1800" b="0" i="0" dirty="0">
                <a:effectLst/>
              </a:rPr>
              <a:t> (einde looptijd subsidieregeling). Voor deze regeling geldt een budgetplafond. Wanneer dat bereikt is, kunnen aanvragen niet meer ingediend worden. </a:t>
            </a:r>
            <a:r>
              <a:rPr lang="nl-NL" sz="1800" dirty="0"/>
              <a:t>Hoe eerder u een aanvraag indient, hoe meer zekerheid u heeft dat uw aanvraag wordt gehonoreerd. </a:t>
            </a:r>
            <a:endParaRPr lang="en-US" sz="1800" dirty="0"/>
          </a:p>
          <a:p>
            <a:r>
              <a:rPr lang="nl-NL" sz="1800" dirty="0">
                <a:effectLst/>
                <a:ea typeface="MS Gothic" panose="020B0609070205080204" pitchFamily="49" charset="-128"/>
              </a:rPr>
              <a:t>De te verlenen subsidie per activiteit bedraagt maximaal € 70.000,- tot het budgetplafond van € 428.000 is bereikt. </a:t>
            </a:r>
          </a:p>
          <a:p>
            <a:r>
              <a:rPr lang="nl-NL" sz="1800" dirty="0">
                <a:effectLst/>
                <a:ea typeface="MS Gothic" panose="020B0609070205080204" pitchFamily="49" charset="-128"/>
              </a:rPr>
              <a:t>Er wordt een eenmalige subsidie verstrekt, maar deze kan wel over meerdere jaren van de looptijd van de subsidieregeling lopen. De activiteit mag niet langer doorlopen dan de looptijd van de subsidieregeling.</a:t>
            </a:r>
          </a:p>
          <a:p>
            <a:r>
              <a:rPr lang="nl-NL" sz="1800" dirty="0">
                <a:cs typeface="Calibri"/>
              </a:rPr>
              <a:t>Een aanvraag wordt ingediend via </a:t>
            </a:r>
            <a:r>
              <a:rPr lang="nl-NL" sz="1800" dirty="0">
                <a:hlinkClick r:id="rId2"/>
              </a:rPr>
              <a:t>Subsidies | Gemeente Eindhoven</a:t>
            </a:r>
            <a:r>
              <a:rPr lang="nl-NL" sz="1800" dirty="0"/>
              <a:t>. </a:t>
            </a:r>
            <a:endParaRPr lang="nl-NL" sz="1800" dirty="0">
              <a:cs typeface="Calibri"/>
            </a:endParaRPr>
          </a:p>
          <a:p>
            <a:endParaRPr lang="nl-NL" sz="1800" dirty="0">
              <a:effectLst/>
              <a:ea typeface="MS Gothic" panose="020B0609070205080204" pitchFamily="49" charset="-128"/>
            </a:endParaRPr>
          </a:p>
          <a:p>
            <a:pPr marL="0" indent="0">
              <a:buNone/>
            </a:pPr>
            <a:endParaRPr lang="nl-NL" sz="1800" dirty="0">
              <a:effectLst/>
              <a:latin typeface="Times New Roman" panose="02020603050405020304" pitchFamily="18" charset="0"/>
              <a:ea typeface="Times New Roman" panose="02020603050405020304" pitchFamily="18" charset="0"/>
            </a:endParaRPr>
          </a:p>
          <a:p>
            <a:endParaRPr lang="en-US" sz="1600" dirty="0"/>
          </a:p>
        </p:txBody>
      </p:sp>
      <p:sp>
        <p:nvSpPr>
          <p:cNvPr id="14" name="Rechthoek 13">
            <a:extLst>
              <a:ext uri="{FF2B5EF4-FFF2-40B4-BE49-F238E27FC236}">
                <a16:creationId xmlns:a16="http://schemas.microsoft.com/office/drawing/2014/main" id="{CD0547B5-4627-468B-DBCB-205682839E80}"/>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DEEC3DA8-9331-2352-EFCA-E4DB6D7F4B22}"/>
              </a:ext>
            </a:extLst>
          </p:cNvPr>
          <p:cNvSpPr txBox="1">
            <a:spLocks/>
          </p:cNvSpPr>
          <p:nvPr/>
        </p:nvSpPr>
        <p:spPr>
          <a:xfrm>
            <a:off x="831850" y="448628"/>
            <a:ext cx="10200156"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2060"/>
                </a:solidFill>
                <a:latin typeface="+mn-lt"/>
              </a:rPr>
              <a:t>Tot wanneer kan je de subsidie aanvragen?</a:t>
            </a:r>
          </a:p>
        </p:txBody>
      </p:sp>
    </p:spTree>
    <p:extLst>
      <p:ext uri="{BB962C8B-B14F-4D97-AF65-F5344CB8AC3E}">
        <p14:creationId xmlns:p14="http://schemas.microsoft.com/office/powerpoint/2010/main" val="399073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1215D-CB05-094F-050B-1A81DC5C5DC1}"/>
              </a:ext>
            </a:extLst>
          </p:cNvPr>
          <p:cNvSpPr txBox="1">
            <a:spLocks/>
          </p:cNvSpPr>
          <p:nvPr/>
        </p:nvSpPr>
        <p:spPr>
          <a:xfrm>
            <a:off x="831850" y="448628"/>
            <a:ext cx="10200156"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2060"/>
                </a:solidFill>
                <a:latin typeface="+mn-lt"/>
              </a:rPr>
              <a:t>Mogelijke voorbeelden pilots</a:t>
            </a:r>
          </a:p>
        </p:txBody>
      </p:sp>
      <p:sp>
        <p:nvSpPr>
          <p:cNvPr id="3" name="Rechthoek 2">
            <a:extLst>
              <a:ext uri="{FF2B5EF4-FFF2-40B4-BE49-F238E27FC236}">
                <a16:creationId xmlns:a16="http://schemas.microsoft.com/office/drawing/2014/main" id="{693605AB-FDB1-41BB-7BE6-6E06A3A4F9E7}"/>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Content Placeholder 31">
            <a:extLst>
              <a:ext uri="{FF2B5EF4-FFF2-40B4-BE49-F238E27FC236}">
                <a16:creationId xmlns:a16="http://schemas.microsoft.com/office/drawing/2014/main" id="{8FB640A7-020F-571E-9195-F8F5251353BA}"/>
              </a:ext>
            </a:extLst>
          </p:cNvPr>
          <p:cNvSpPr txBox="1">
            <a:spLocks/>
          </p:cNvSpPr>
          <p:nvPr/>
        </p:nvSpPr>
        <p:spPr>
          <a:xfrm>
            <a:off x="857415" y="1570165"/>
            <a:ext cx="9717820" cy="499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1600" b="1" dirty="0">
                <a:solidFill>
                  <a:srgbClr val="000000"/>
                </a:solidFill>
                <a:effectLst/>
                <a:latin typeface="Calibri   "/>
                <a:ea typeface="Calibri" panose="020F0502020204030204" pitchFamily="34" charset="0"/>
              </a:rPr>
              <a:t>Thema ‘dichtbíj’</a:t>
            </a:r>
          </a:p>
          <a:p>
            <a:pPr marL="0" indent="0">
              <a:lnSpc>
                <a:spcPct val="100000"/>
              </a:lnSpc>
              <a:buNone/>
            </a:pPr>
            <a:r>
              <a:rPr lang="nl-NL" sz="1400" b="1" i="1" dirty="0">
                <a:latin typeface="Calibri   "/>
                <a:ea typeface="Calibri" panose="020F0502020204030204" pitchFamily="34" charset="0"/>
              </a:rPr>
              <a:t>Doelstelling 1 </a:t>
            </a:r>
            <a:r>
              <a:rPr lang="nl-NL" sz="1400" i="1" dirty="0">
                <a:effectLst/>
                <a:latin typeface="Calibri   "/>
                <a:ea typeface="Times New Roman" panose="02020603050405020304" pitchFamily="18" charset="0"/>
                <a:cs typeface="Open Sans" panose="020B0606030504020204" pitchFamily="34" charset="0"/>
              </a:rPr>
              <a:t>Jeugdhulpaanbieders werken samen met partners in het preventieve veld voor het afschalen naar voorliggende oplossingen, wat leidt tot duurzame uitstroom uit de jeugdhulp.  </a:t>
            </a:r>
            <a:endParaRPr lang="nl-NL" sz="1400" b="1" dirty="0">
              <a:solidFill>
                <a:srgbClr val="000000"/>
              </a:solidFill>
              <a:effectLst/>
              <a:latin typeface="Calibri   "/>
              <a:ea typeface="Calibri" panose="020F0502020204030204" pitchFamily="34" charset="0"/>
            </a:endParaRPr>
          </a:p>
          <a:p>
            <a:pPr marL="342900" lvl="0" indent="-342900">
              <a:buFont typeface="Symbol" panose="05050102010706020507" pitchFamily="18" charset="2"/>
              <a:buChar char=""/>
            </a:pPr>
            <a:r>
              <a:rPr lang="nl-NL" sz="1400" dirty="0">
                <a:effectLst/>
                <a:latin typeface="Calibri   "/>
                <a:ea typeface="Times New Roman" panose="02020603050405020304" pitchFamily="18" charset="0"/>
                <a:cs typeface="Open Sans" panose="020B0606030504020204" pitchFamily="34" charset="0"/>
              </a:rPr>
              <a:t>Bijvoorbeeld een pilot starten met jongerenwerk in de gemeente die individuele trajecten opstarten met jeugdigen wanneer dit passende ondersteuning zou kunnen zijn. </a:t>
            </a:r>
          </a:p>
          <a:p>
            <a:pPr marL="342900" lvl="0" indent="-342900">
              <a:buFont typeface="Symbol" panose="05050102010706020507" pitchFamily="18" charset="2"/>
              <a:buChar char=""/>
            </a:pPr>
            <a:r>
              <a:rPr lang="nl-NL" sz="1400" dirty="0">
                <a:effectLst/>
                <a:latin typeface="Calibri   "/>
                <a:ea typeface="Times New Roman" panose="02020603050405020304" pitchFamily="18" charset="0"/>
                <a:cs typeface="Open Sans" panose="020B0606030504020204" pitchFamily="34" charset="0"/>
              </a:rPr>
              <a:t>Specialistische expertise dichtbij lokale teams positioneren. </a:t>
            </a:r>
            <a:r>
              <a:rPr lang="nl-NL" sz="1400" dirty="0">
                <a:effectLst/>
                <a:latin typeface="Calibri   "/>
                <a:ea typeface="Times New Roman" panose="02020603050405020304" pitchFamily="18" charset="0"/>
                <a:cs typeface="Segoe UI" panose="020B0502040204020203" pitchFamily="34" charset="0"/>
              </a:rPr>
              <a:t>Hier kun je bijvoorbeeld voorsorteren op het toekomstscenario kind- en gezinsbescherming, waarbij de gemeentelijke toegang/wijkteam een belangrijke rol heeft en expertise rondom hen wordt gesitueerd. Op die manier blijft regie bij één partij en dichter bij de inwoner.</a:t>
            </a:r>
            <a:endParaRPr lang="nl-NL" sz="1400" dirty="0">
              <a:effectLst/>
              <a:latin typeface="Calibri   "/>
              <a:ea typeface="Times New Roman" panose="02020603050405020304" pitchFamily="18" charset="0"/>
              <a:cs typeface="Open Sans" panose="020B0606030504020204" pitchFamily="34" charset="0"/>
            </a:endParaRPr>
          </a:p>
          <a:p>
            <a:pPr marL="342900" lvl="0" indent="-342900">
              <a:buFont typeface="Symbol" panose="05050102010706020507" pitchFamily="18" charset="2"/>
              <a:buChar char=""/>
            </a:pPr>
            <a:r>
              <a:rPr lang="nl-NL" sz="1400" dirty="0">
                <a:effectLst/>
                <a:latin typeface="Calibri   "/>
                <a:ea typeface="Times New Roman" panose="02020603050405020304" pitchFamily="18" charset="0"/>
                <a:cs typeface="Calibri" panose="020F0502020204030204" pitchFamily="34" charset="0"/>
              </a:rPr>
              <a:t>Bijvoorbeeld het organiseren van zelfhulpgroepen, mentale hulp dichtbij, laagdrempelig en lokaal te organiseren.</a:t>
            </a:r>
            <a:endParaRPr lang="nl-NL" sz="1400" dirty="0">
              <a:effectLst/>
              <a:latin typeface="Calibri   "/>
              <a:ea typeface="Times New Roman" panose="02020603050405020304" pitchFamily="18" charset="0"/>
              <a:cs typeface="Open Sans" panose="020B0606030504020204" pitchFamily="34" charset="0"/>
            </a:endParaRPr>
          </a:p>
          <a:p>
            <a:pPr marL="342900" lvl="0" indent="-342900">
              <a:buFont typeface="Symbol" panose="05050102010706020507" pitchFamily="18" charset="2"/>
              <a:buChar char=""/>
            </a:pPr>
            <a:r>
              <a:rPr lang="nl-NL" sz="1400" dirty="0">
                <a:effectLst/>
                <a:latin typeface="Calibri   "/>
                <a:ea typeface="Times New Roman" panose="02020603050405020304" pitchFamily="18" charset="0"/>
                <a:cs typeface="Calibri" panose="020F0502020204030204" pitchFamily="34" charset="0"/>
              </a:rPr>
              <a:t>Voorliggend aanbod vergroten/versterken.</a:t>
            </a:r>
          </a:p>
          <a:p>
            <a:pPr marL="342900" lvl="0" indent="-342900">
              <a:buFont typeface="Symbol" panose="05050102010706020507" pitchFamily="18" charset="2"/>
              <a:buChar char=""/>
            </a:pPr>
            <a:endParaRPr lang="nl-NL" sz="1400" i="1" dirty="0">
              <a:effectLst/>
              <a:latin typeface="Calibri   "/>
              <a:ea typeface="Times New Roman" panose="02020603050405020304" pitchFamily="18" charset="0"/>
              <a:cs typeface="Calibri" panose="020F0502020204030204" pitchFamily="34" charset="0"/>
            </a:endParaRPr>
          </a:p>
          <a:p>
            <a:pPr marL="0" indent="0">
              <a:buNone/>
            </a:pPr>
            <a:r>
              <a:rPr lang="nl-NL" sz="1400" b="1" i="1" dirty="0">
                <a:latin typeface="Calibri   "/>
                <a:ea typeface="Times New Roman" panose="02020603050405020304" pitchFamily="18" charset="0"/>
                <a:cs typeface="Calibri" panose="020F0502020204030204" pitchFamily="34" charset="0"/>
              </a:rPr>
              <a:t>Doelstelling 2 </a:t>
            </a:r>
            <a:r>
              <a:rPr lang="nl-NL" sz="1400" i="1" dirty="0">
                <a:effectLst/>
                <a:latin typeface="Calibri   "/>
                <a:ea typeface="Times New Roman" panose="02020603050405020304" pitchFamily="18" charset="0"/>
                <a:cs typeface="Open Sans" panose="020B0606030504020204" pitchFamily="34" charset="0"/>
              </a:rPr>
              <a:t>Eind 2024 is er een passend aanbod voor kinderen die extra ondersteuning nodig hebben, zodat zij op de reguliere kinder- of buitenschoolse opvang kunnen blijven.   </a:t>
            </a:r>
            <a:endParaRPr lang="nl-NL" sz="1400" i="1" dirty="0">
              <a:latin typeface="Calibri   "/>
              <a:ea typeface="Times New Roman" panose="02020603050405020304" pitchFamily="18" charset="0"/>
            </a:endParaRPr>
          </a:p>
          <a:p>
            <a:pPr marL="342900" lvl="0" indent="-342900">
              <a:buFont typeface="Symbol" panose="05050102010706020507" pitchFamily="18" charset="2"/>
              <a:buChar char=""/>
            </a:pPr>
            <a:r>
              <a:rPr lang="nl-NL" sz="1400" i="1" dirty="0">
                <a:solidFill>
                  <a:srgbClr val="333333"/>
                </a:solidFill>
                <a:effectLst/>
                <a:latin typeface="Calibri   "/>
                <a:ea typeface="Times New Roman" panose="02020603050405020304" pitchFamily="18" charset="0"/>
                <a:cs typeface="Open Sans" panose="020B0606030504020204" pitchFamily="34" charset="0"/>
              </a:rPr>
              <a:t>Professionals (bijvoorbeeld vanuit het wijkteam) met regelmaat op school of kinderopvang aanwezig laten zijn om zichtbaarheid en samenwerking te vergroten. </a:t>
            </a:r>
            <a:endParaRPr lang="nl-NL" sz="1400" dirty="0">
              <a:effectLst/>
              <a:latin typeface="Calibri   "/>
              <a:ea typeface="Times New Roman" panose="02020603050405020304" pitchFamily="18" charset="0"/>
            </a:endParaRPr>
          </a:p>
          <a:p>
            <a:pPr marL="342900" lvl="0" indent="-342900">
              <a:buFont typeface="Symbol" panose="05050102010706020507" pitchFamily="18" charset="2"/>
              <a:buChar char=""/>
            </a:pPr>
            <a:r>
              <a:rPr lang="nl-NL" sz="1400" i="1" dirty="0">
                <a:solidFill>
                  <a:srgbClr val="333333"/>
                </a:solidFill>
                <a:effectLst/>
                <a:latin typeface="Calibri   "/>
                <a:ea typeface="Times New Roman" panose="02020603050405020304" pitchFamily="18" charset="0"/>
                <a:cs typeface="Open Sans" panose="020B0606030504020204" pitchFamily="34" charset="0"/>
              </a:rPr>
              <a:t>Structurele overleggen tussen kinderopvang, (basis)onderwijs en jeugdhulpprofessionals om casuïstiek te bespreken en soepele doorgeleiding mogelijk te maken. </a:t>
            </a:r>
            <a:endParaRPr lang="nl-NL" sz="1400" dirty="0">
              <a:effectLst/>
              <a:latin typeface="Calibri   "/>
              <a:ea typeface="Times New Roman" panose="02020603050405020304" pitchFamily="18" charset="0"/>
            </a:endParaRPr>
          </a:p>
          <a:p>
            <a:pPr marL="0" indent="0">
              <a:buFont typeface="Arial" panose="020B0604020202020204" pitchFamily="34" charset="0"/>
              <a:buNone/>
            </a:pPr>
            <a:endParaRPr lang="nl-NL" sz="1800" dirty="0">
              <a:latin typeface="Times New Roman" panose="02020603050405020304" pitchFamily="18" charset="0"/>
              <a:ea typeface="Times New Roman" panose="02020603050405020304" pitchFamily="18" charset="0"/>
            </a:endParaRPr>
          </a:p>
          <a:p>
            <a:endParaRPr lang="en-US" sz="1600" dirty="0"/>
          </a:p>
        </p:txBody>
      </p:sp>
    </p:spTree>
    <p:extLst>
      <p:ext uri="{BB962C8B-B14F-4D97-AF65-F5344CB8AC3E}">
        <p14:creationId xmlns:p14="http://schemas.microsoft.com/office/powerpoint/2010/main" val="422387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1215D-CB05-094F-050B-1A81DC5C5DC1}"/>
              </a:ext>
            </a:extLst>
          </p:cNvPr>
          <p:cNvSpPr txBox="1">
            <a:spLocks/>
          </p:cNvSpPr>
          <p:nvPr/>
        </p:nvSpPr>
        <p:spPr>
          <a:xfrm>
            <a:off x="831850" y="448628"/>
            <a:ext cx="10200156"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2060"/>
                </a:solidFill>
                <a:latin typeface="+mn-lt"/>
              </a:rPr>
              <a:t>Mogelijke voorbeelden pilots</a:t>
            </a:r>
          </a:p>
        </p:txBody>
      </p:sp>
      <p:sp>
        <p:nvSpPr>
          <p:cNvPr id="3" name="Rechthoek 2">
            <a:extLst>
              <a:ext uri="{FF2B5EF4-FFF2-40B4-BE49-F238E27FC236}">
                <a16:creationId xmlns:a16="http://schemas.microsoft.com/office/drawing/2014/main" id="{693605AB-FDB1-41BB-7BE6-6E06A3A4F9E7}"/>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Content Placeholder 31">
            <a:extLst>
              <a:ext uri="{FF2B5EF4-FFF2-40B4-BE49-F238E27FC236}">
                <a16:creationId xmlns:a16="http://schemas.microsoft.com/office/drawing/2014/main" id="{8FB640A7-020F-571E-9195-F8F5251353BA}"/>
              </a:ext>
            </a:extLst>
          </p:cNvPr>
          <p:cNvSpPr txBox="1">
            <a:spLocks/>
          </p:cNvSpPr>
          <p:nvPr/>
        </p:nvSpPr>
        <p:spPr>
          <a:xfrm>
            <a:off x="857415" y="1570165"/>
            <a:ext cx="9717820" cy="499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1600" b="1" dirty="0">
                <a:solidFill>
                  <a:srgbClr val="000000"/>
                </a:solidFill>
                <a:effectLst/>
                <a:ea typeface="Calibri" panose="020F0502020204030204" pitchFamily="34" charset="0"/>
              </a:rPr>
              <a:t>Thema ‘thuis’</a:t>
            </a:r>
          </a:p>
          <a:p>
            <a:pPr marL="0" indent="0">
              <a:lnSpc>
                <a:spcPct val="100000"/>
              </a:lnSpc>
              <a:buNone/>
            </a:pPr>
            <a:r>
              <a:rPr lang="nl-NL" sz="1400" b="1" i="1" dirty="0">
                <a:solidFill>
                  <a:srgbClr val="000000"/>
                </a:solidFill>
                <a:ea typeface="Calibri" panose="020F0502020204030204" pitchFamily="34" charset="0"/>
              </a:rPr>
              <a:t>Doelstelling 3 </a:t>
            </a:r>
            <a:r>
              <a:rPr lang="nl-NL" sz="1400" i="1" dirty="0">
                <a:solidFill>
                  <a:srgbClr val="000000"/>
                </a:solidFill>
                <a:effectLst/>
                <a:ea typeface="Calibri" panose="020F0502020204030204" pitchFamily="34" charset="0"/>
              </a:rPr>
              <a:t>Eind 2024 maken jeugdhulpaanbieders en toegangsteams gebruik van de inzet van ervaringsdeskundigen, waarmee kinderen zo lang mogelijk in een veilige omgeving opgroeien</a:t>
            </a:r>
          </a:p>
          <a:p>
            <a:pPr>
              <a:lnSpc>
                <a:spcPct val="100000"/>
              </a:lnSpc>
            </a:pPr>
            <a:r>
              <a:rPr lang="nl-NL" sz="1400" dirty="0">
                <a:effectLst/>
                <a:latin typeface="Calibri   "/>
                <a:ea typeface="Times New Roman" panose="02020603050405020304" pitchFamily="18" charset="0"/>
                <a:cs typeface="Open Sans" panose="020B0606030504020204" pitchFamily="34" charset="0"/>
              </a:rPr>
              <a:t>Ervaringsdeskundigen sluiten structureel aan bij het casusoverleg van de toegangsteams/het wijkteam en ondersteunen de professionals bij het adviseren voor de best passende oplossing.</a:t>
            </a:r>
            <a:endParaRPr lang="nl-NL" sz="1400" i="1" dirty="0">
              <a:solidFill>
                <a:srgbClr val="000000"/>
              </a:solidFill>
              <a:effectLst/>
              <a:ea typeface="Calibri" panose="020F0502020204030204" pitchFamily="34" charset="0"/>
            </a:endParaRPr>
          </a:p>
          <a:p>
            <a:pPr marL="0" indent="0">
              <a:lnSpc>
                <a:spcPct val="100000"/>
              </a:lnSpc>
              <a:buNone/>
            </a:pPr>
            <a:r>
              <a:rPr lang="nl-NL" sz="1400" b="1" i="1" dirty="0">
                <a:solidFill>
                  <a:srgbClr val="000000"/>
                </a:solidFill>
                <a:ea typeface="Calibri" panose="020F0502020204030204" pitchFamily="34" charset="0"/>
              </a:rPr>
              <a:t>Doelstelling 4</a:t>
            </a:r>
            <a:r>
              <a:rPr lang="nl-NL" sz="1400" b="1" dirty="0">
                <a:solidFill>
                  <a:srgbClr val="000000"/>
                </a:solidFill>
                <a:ea typeface="Calibri" panose="020F0502020204030204" pitchFamily="34" charset="0"/>
              </a:rPr>
              <a:t> </a:t>
            </a:r>
            <a:r>
              <a:rPr lang="nl-NL" sz="1400" i="1" dirty="0">
                <a:solidFill>
                  <a:srgbClr val="000000"/>
                </a:solidFill>
                <a:effectLst/>
                <a:ea typeface="Calibri" panose="020F0502020204030204" pitchFamily="34" charset="0"/>
              </a:rPr>
              <a:t>Eind 2024 is het aanbod (intensieve) ambulante jeugdhulp dat gericht is op alle leden van het gezin toegenomen, waarmee verblijf voorkomen wordt. </a:t>
            </a:r>
          </a:p>
          <a:p>
            <a:pPr marL="342900" lvl="0" indent="-342900">
              <a:buFont typeface="Symbol" panose="05050102010706020507" pitchFamily="18" charset="2"/>
              <a:buChar char=""/>
            </a:pPr>
            <a:r>
              <a:rPr lang="nl-NL" sz="1400" dirty="0">
                <a:effectLst/>
                <a:latin typeface="Calibri   "/>
                <a:ea typeface="Times New Roman" panose="02020603050405020304" pitchFamily="18" charset="0"/>
                <a:cs typeface="Open Sans" panose="020B0606030504020204" pitchFamily="34" charset="0"/>
              </a:rPr>
              <a:t>Scholing in/ontwikkelen van specifieke behandel en begeleidingsmethodieken binnen het ambulante veld.</a:t>
            </a:r>
          </a:p>
          <a:p>
            <a:pPr marL="342900" lvl="0" indent="-342900">
              <a:buFont typeface="Symbol" panose="05050102010706020507" pitchFamily="18" charset="2"/>
              <a:buChar char=""/>
            </a:pPr>
            <a:r>
              <a:rPr lang="nl-NL" sz="1400" dirty="0">
                <a:effectLst/>
                <a:latin typeface="Calibri   "/>
                <a:ea typeface="Times New Roman" panose="02020603050405020304" pitchFamily="18" charset="0"/>
                <a:cs typeface="Open Sans" panose="020B0606030504020204" pitchFamily="34" charset="0"/>
              </a:rPr>
              <a:t>Intensivering samenwerking jeugdhulp en aanpalende domeinen (volwassenen-ggz).</a:t>
            </a:r>
            <a:endParaRPr lang="nl-NL" sz="1400" i="1" dirty="0">
              <a:solidFill>
                <a:srgbClr val="000000"/>
              </a:solidFill>
              <a:effectLst/>
              <a:ea typeface="Calibri" panose="020F0502020204030204" pitchFamily="34" charset="0"/>
            </a:endParaRPr>
          </a:p>
          <a:p>
            <a:pPr marL="0" indent="0">
              <a:lnSpc>
                <a:spcPct val="100000"/>
              </a:lnSpc>
              <a:buNone/>
            </a:pPr>
            <a:r>
              <a:rPr lang="nl-NL" sz="1400" b="1" i="1" dirty="0">
                <a:solidFill>
                  <a:srgbClr val="000000"/>
                </a:solidFill>
                <a:effectLst/>
                <a:ea typeface="Calibri" panose="020F0502020204030204" pitchFamily="34" charset="0"/>
              </a:rPr>
              <a:t>Doelstelling 5 </a:t>
            </a:r>
            <a:r>
              <a:rPr lang="nl-NL" sz="1400" i="1" dirty="0">
                <a:solidFill>
                  <a:srgbClr val="000000"/>
                </a:solidFill>
                <a:effectLst/>
                <a:ea typeface="Calibri" panose="020F0502020204030204" pitchFamily="34" charset="0"/>
              </a:rPr>
              <a:t>Eind 2024 krijgt iedere jongere vanaf de start van een verblijfsindicatie direct passende hulp, aansluitend op diens behoeften. </a:t>
            </a:r>
          </a:p>
          <a:p>
            <a:pPr marL="342900" lvl="0" indent="-342900">
              <a:buFont typeface="Symbol" panose="05050102010706020507" pitchFamily="18" charset="2"/>
              <a:buChar char=""/>
            </a:pPr>
            <a:r>
              <a:rPr lang="nl-NL" sz="1400" dirty="0">
                <a:effectLst/>
                <a:latin typeface="Calibri   "/>
                <a:ea typeface="Times New Roman" panose="02020603050405020304" pitchFamily="18" charset="0"/>
                <a:cs typeface="Open Sans" panose="020B0606030504020204" pitchFamily="34" charset="0"/>
              </a:rPr>
              <a:t>Wanneer jeugdige in afwachting is van behandeling tijdens verblijf, optie om bijvoorbeeld (misschien wel in samenwerking met jongerenwerk) praktische ondersteuning in te zetten.</a:t>
            </a:r>
          </a:p>
          <a:p>
            <a:pPr marL="342900" lvl="0" indent="-342900">
              <a:buFont typeface="Symbol" panose="05050102010706020507" pitchFamily="18" charset="2"/>
              <a:buChar char=""/>
            </a:pPr>
            <a:r>
              <a:rPr lang="nl-NL" sz="1400" dirty="0">
                <a:effectLst/>
                <a:latin typeface="Calibri   "/>
                <a:ea typeface="Times New Roman" panose="02020603050405020304" pitchFamily="18" charset="0"/>
                <a:cs typeface="Open Sans" panose="020B0606030504020204" pitchFamily="34" charset="0"/>
              </a:rPr>
              <a:t>Een online module voor kind- en gezin waarbij digitaal ondersteuning geboden wordt en bijvoorbeeld d.m.v. opdrachten geoefend kan worden, dragen bij aan een snellere doorstroom in het jeugdzorglandschap en stimuleren de zelfredzaamheid. </a:t>
            </a:r>
            <a:endParaRPr lang="nl-NL" sz="1800" dirty="0">
              <a:ea typeface="MS Gothic" panose="020B0609070205080204" pitchFamily="49" charset="-128"/>
            </a:endParaRPr>
          </a:p>
          <a:p>
            <a:pPr marL="0" indent="0">
              <a:buNone/>
            </a:pPr>
            <a:endParaRPr lang="nl-NL" sz="1800" dirty="0">
              <a:ea typeface="MS Gothic" panose="020B0609070205080204" pitchFamily="49" charset="-128"/>
            </a:endParaRPr>
          </a:p>
          <a:p>
            <a:pPr marL="0" indent="0">
              <a:buFont typeface="Arial" panose="020B0604020202020204" pitchFamily="34" charset="0"/>
              <a:buNone/>
            </a:pPr>
            <a:endParaRPr lang="nl-NL" sz="1800" dirty="0">
              <a:latin typeface="Times New Roman" panose="02020603050405020304" pitchFamily="18" charset="0"/>
              <a:ea typeface="Times New Roman" panose="02020603050405020304" pitchFamily="18" charset="0"/>
            </a:endParaRPr>
          </a:p>
          <a:p>
            <a:endParaRPr lang="en-US" sz="1600" dirty="0"/>
          </a:p>
        </p:txBody>
      </p:sp>
    </p:spTree>
    <p:extLst>
      <p:ext uri="{BB962C8B-B14F-4D97-AF65-F5344CB8AC3E}">
        <p14:creationId xmlns:p14="http://schemas.microsoft.com/office/powerpoint/2010/main" val="3775194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1215D-CB05-094F-050B-1A81DC5C5DC1}"/>
              </a:ext>
            </a:extLst>
          </p:cNvPr>
          <p:cNvSpPr txBox="1">
            <a:spLocks/>
          </p:cNvSpPr>
          <p:nvPr/>
        </p:nvSpPr>
        <p:spPr>
          <a:xfrm>
            <a:off x="831850" y="448628"/>
            <a:ext cx="10200156"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2060"/>
                </a:solidFill>
                <a:latin typeface="+mn-lt"/>
              </a:rPr>
              <a:t>Mogelijke voorbeelden pilots</a:t>
            </a:r>
          </a:p>
        </p:txBody>
      </p:sp>
      <p:sp>
        <p:nvSpPr>
          <p:cNvPr id="3" name="Rechthoek 2">
            <a:extLst>
              <a:ext uri="{FF2B5EF4-FFF2-40B4-BE49-F238E27FC236}">
                <a16:creationId xmlns:a16="http://schemas.microsoft.com/office/drawing/2014/main" id="{693605AB-FDB1-41BB-7BE6-6E06A3A4F9E7}"/>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Content Placeholder 31">
            <a:extLst>
              <a:ext uri="{FF2B5EF4-FFF2-40B4-BE49-F238E27FC236}">
                <a16:creationId xmlns:a16="http://schemas.microsoft.com/office/drawing/2014/main" id="{8FB640A7-020F-571E-9195-F8F5251353BA}"/>
              </a:ext>
            </a:extLst>
          </p:cNvPr>
          <p:cNvSpPr txBox="1">
            <a:spLocks/>
          </p:cNvSpPr>
          <p:nvPr/>
        </p:nvSpPr>
        <p:spPr>
          <a:xfrm>
            <a:off x="831850" y="1326452"/>
            <a:ext cx="9717820" cy="4994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1600" b="1" dirty="0">
                <a:solidFill>
                  <a:srgbClr val="000000"/>
                </a:solidFill>
                <a:effectLst/>
                <a:ea typeface="Calibri" panose="020F0502020204030204" pitchFamily="34" charset="0"/>
              </a:rPr>
              <a:t>Thema ‘integraal’</a:t>
            </a:r>
          </a:p>
          <a:p>
            <a:pPr marL="0" indent="0">
              <a:lnSpc>
                <a:spcPct val="100000"/>
              </a:lnSpc>
              <a:buNone/>
            </a:pPr>
            <a:r>
              <a:rPr lang="nl-NL" sz="1400" b="1" i="1" dirty="0">
                <a:effectLst/>
                <a:latin typeface="Calibri   "/>
                <a:ea typeface="Calibri" panose="020F0502020204030204" pitchFamily="34" charset="0"/>
              </a:rPr>
              <a:t>Doelstelling 6 </a:t>
            </a:r>
            <a:r>
              <a:rPr lang="nl-NL" sz="1400" i="1" dirty="0">
                <a:effectLst/>
                <a:latin typeface="Calibri   "/>
                <a:ea typeface="Calibri" panose="020F0502020204030204" pitchFamily="34" charset="0"/>
              </a:rPr>
              <a:t>Per 2025 is er een passend zorgaanbod voor jongeren tussen 16 en 25 jaar oud die vanuit de Jeugdwet de overgang maken naar de Wmo. </a:t>
            </a:r>
          </a:p>
          <a:p>
            <a:pPr marL="342900" lvl="0" indent="-342900">
              <a:buFont typeface="Symbol" panose="05050102010706020507" pitchFamily="18" charset="2"/>
              <a:buChar char=""/>
            </a:pPr>
            <a:r>
              <a:rPr lang="nl-NL" sz="1400" dirty="0" err="1">
                <a:effectLst/>
                <a:latin typeface="Calibri   "/>
                <a:ea typeface="Times New Roman" panose="02020603050405020304" pitchFamily="18" charset="0"/>
                <a:cs typeface="Open Sans" panose="020B0606030504020204" pitchFamily="34" charset="0"/>
              </a:rPr>
              <a:t>nvesteren</a:t>
            </a:r>
            <a:r>
              <a:rPr lang="nl-NL" sz="1400" dirty="0">
                <a:effectLst/>
                <a:latin typeface="Calibri   "/>
                <a:ea typeface="Times New Roman" panose="02020603050405020304" pitchFamily="18" charset="0"/>
                <a:cs typeface="Open Sans" panose="020B0606030504020204" pitchFamily="34" charset="0"/>
              </a:rPr>
              <a:t> in integrale lokale toegangsteams. </a:t>
            </a:r>
            <a:r>
              <a:rPr lang="nl-NL" sz="1400" dirty="0">
                <a:effectLst/>
                <a:latin typeface="Calibri   "/>
                <a:ea typeface="Times New Roman" panose="02020603050405020304" pitchFamily="18" charset="0"/>
                <a:cs typeface="Segoe UI" panose="020B0502040204020203" pitchFamily="34" charset="0"/>
              </a:rPr>
              <a:t>Inzetten op een 0-100 team waarbij al vanaf 16 jaar meegekeken wordt naar het gehele zorgpad en een toekomstperspectief in het plan wordt opgenomen (een soort Multi - arrangement, maar dan voor overgang 18-/18+).</a:t>
            </a:r>
            <a:endParaRPr lang="nl-NL" sz="1600" i="1" dirty="0">
              <a:effectLst/>
              <a:latin typeface="Calibri   "/>
              <a:ea typeface="Calibri" panose="020F0502020204030204" pitchFamily="34" charset="0"/>
            </a:endParaRPr>
          </a:p>
          <a:p>
            <a:pPr marL="0" indent="0">
              <a:lnSpc>
                <a:spcPct val="100000"/>
              </a:lnSpc>
              <a:buNone/>
            </a:pPr>
            <a:r>
              <a:rPr lang="nl-NL" sz="1600" b="1" dirty="0">
                <a:effectLst/>
                <a:latin typeface="Calibri   "/>
                <a:ea typeface="Calibri" panose="020F0502020204030204" pitchFamily="34" charset="0"/>
              </a:rPr>
              <a:t>Doelstelling 7 </a:t>
            </a:r>
            <a:r>
              <a:rPr lang="nl-NL" sz="1600" i="1" dirty="0">
                <a:effectLst/>
                <a:latin typeface="Calibri   "/>
                <a:ea typeface="Calibri" panose="020F0502020204030204" pitchFamily="34" charset="0"/>
              </a:rPr>
              <a:t>Bij alle gezinnen waar zorg nodig is van verschillende zorgaanbieders, worden de samenwerkingsafspraken over de diverse inzet vastgelegd in het ondersteunings- of behandelplan. </a:t>
            </a:r>
          </a:p>
          <a:p>
            <a:pPr>
              <a:lnSpc>
                <a:spcPct val="100000"/>
              </a:lnSpc>
            </a:pPr>
            <a:r>
              <a:rPr lang="nl-NL" sz="1400" dirty="0">
                <a:effectLst/>
                <a:latin typeface="Calibri   "/>
                <a:ea typeface="Times New Roman" panose="02020603050405020304" pitchFamily="18" charset="0"/>
                <a:cs typeface="Arial" panose="020B0604020202020204" pitchFamily="34" charset="0"/>
              </a:rPr>
              <a:t>Een digitaal platform (bijvoorbeeld MS teams) waarbij zowel ouders als zorgaanbieders kunnen inloggen en zij allen inzichtelijk hebben wat het totaalpakket aan zorg is en waarbij snel geschakeld kan worden. Iedereen heeft meteen toegang tot de evaluaties van de actuele situatie. Regie bij gezin. </a:t>
            </a:r>
            <a:endParaRPr lang="nl-NL" sz="1600" i="1" dirty="0">
              <a:effectLst/>
              <a:latin typeface="Calibri   "/>
              <a:ea typeface="Calibri" panose="020F0502020204030204" pitchFamily="34" charset="0"/>
            </a:endParaRPr>
          </a:p>
          <a:p>
            <a:pPr marL="0" indent="0">
              <a:lnSpc>
                <a:spcPct val="100000"/>
              </a:lnSpc>
              <a:buNone/>
            </a:pPr>
            <a:r>
              <a:rPr lang="nl-NL" sz="1600" b="1" i="1" dirty="0">
                <a:effectLst/>
                <a:latin typeface="Calibri   "/>
                <a:ea typeface="Calibri" panose="020F0502020204030204" pitchFamily="34" charset="0"/>
              </a:rPr>
              <a:t>Doelstelling 8 </a:t>
            </a:r>
            <a:r>
              <a:rPr lang="nl-NL" sz="1600" i="1" dirty="0">
                <a:effectLst/>
                <a:latin typeface="Calibri   "/>
                <a:ea typeface="Calibri" panose="020F0502020204030204" pitchFamily="34" charset="0"/>
              </a:rPr>
              <a:t>In de tweede helft van 2024 is er een platform beschikbaar voor gemeenten, toegangsteams en (preventieve) zorgaanbieders om kennis te delen, ervaringen uit te wisselen en best practices te delen. </a:t>
            </a:r>
          </a:p>
          <a:p>
            <a:pPr marL="342900" lvl="0" indent="-342900">
              <a:buFont typeface="Symbol" panose="05050102010706020507" pitchFamily="18" charset="2"/>
              <a:buChar char=""/>
            </a:pPr>
            <a:r>
              <a:rPr lang="nl-NL" sz="1400" dirty="0">
                <a:effectLst/>
                <a:latin typeface="Calibri   "/>
                <a:ea typeface="Times New Roman" panose="02020603050405020304" pitchFamily="18" charset="0"/>
                <a:cs typeface="Open Sans" panose="020B0606030504020204" pitchFamily="34" charset="0"/>
              </a:rPr>
              <a:t>Versterken samenwerking gemeente/huisarts:</a:t>
            </a:r>
            <a:r>
              <a:rPr lang="nl-NL" sz="1400" dirty="0">
                <a:latin typeface="Calibri   "/>
                <a:ea typeface="Times New Roman" panose="02020603050405020304" pitchFamily="18" charset="0"/>
                <a:cs typeface="Open Sans" panose="020B0606030504020204" pitchFamily="34" charset="0"/>
              </a:rPr>
              <a:t> </a:t>
            </a:r>
            <a:r>
              <a:rPr lang="nl-NL" sz="1400" dirty="0">
                <a:effectLst/>
                <a:latin typeface="Calibri   "/>
                <a:ea typeface="Calibri" panose="020F0502020204030204" pitchFamily="34" charset="0"/>
                <a:cs typeface="Arial" panose="020B0604020202020204" pitchFamily="34" charset="0"/>
              </a:rPr>
              <a:t>Organiseer een ondersteuningsstructuur voor de ondersteuner jeugd vanuit de gemeente of POH-GGZ met aandachtsgebied jeugd om doorverwijzingen en geboden jeugdhulp te bespreken. </a:t>
            </a:r>
            <a:endParaRPr lang="nl-NL" sz="1400" dirty="0">
              <a:latin typeface="Calibri   "/>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nl-NL" sz="1400" dirty="0">
                <a:effectLst/>
                <a:latin typeface="Calibri   "/>
                <a:ea typeface="Calibri" panose="020F0502020204030204" pitchFamily="34" charset="0"/>
                <a:cs typeface="Arial" panose="020B0604020202020204" pitchFamily="34" charset="0"/>
              </a:rPr>
              <a:t>Organiseer periodiek overleg tussen de gemeente, de vertegenwoordiger van de huisartsengroep, de ondersteuner jeugd vanuit de gemeente of de POH-GGZ met aandachtsgebied jeugd. </a:t>
            </a:r>
            <a:endParaRPr lang="nl-NL" sz="1600" dirty="0">
              <a:effectLst/>
              <a:latin typeface="Calibri   "/>
              <a:ea typeface="Calibri" panose="020F0502020204030204" pitchFamily="34" charset="0"/>
            </a:endParaRPr>
          </a:p>
          <a:p>
            <a:pPr marL="0" indent="0">
              <a:buFont typeface="Arial" panose="020B0604020202020204" pitchFamily="34" charset="0"/>
              <a:buNone/>
            </a:pPr>
            <a:endParaRPr lang="nl-NL" sz="1800" dirty="0">
              <a:latin typeface="Times New Roman" panose="02020603050405020304" pitchFamily="18" charset="0"/>
              <a:ea typeface="Times New Roman" panose="02020603050405020304" pitchFamily="18" charset="0"/>
            </a:endParaRPr>
          </a:p>
          <a:p>
            <a:endParaRPr lang="en-US" sz="1600" dirty="0"/>
          </a:p>
        </p:txBody>
      </p:sp>
    </p:spTree>
    <p:extLst>
      <p:ext uri="{BB962C8B-B14F-4D97-AF65-F5344CB8AC3E}">
        <p14:creationId xmlns:p14="http://schemas.microsoft.com/office/powerpoint/2010/main" val="1205774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0547B5-4627-468B-DBCB-205682839E80}"/>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DEEC3DA8-9331-2352-EFCA-E4DB6D7F4B22}"/>
              </a:ext>
            </a:extLst>
          </p:cNvPr>
          <p:cNvSpPr txBox="1">
            <a:spLocks/>
          </p:cNvSpPr>
          <p:nvPr/>
        </p:nvSpPr>
        <p:spPr>
          <a:xfrm>
            <a:off x="857415" y="2211644"/>
            <a:ext cx="10200156"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2060"/>
                </a:solidFill>
                <a:latin typeface="+mn-lt"/>
              </a:rPr>
              <a:t>Kijk voor een overzicht van alle pilot-voorbeelden op onze website:</a:t>
            </a:r>
          </a:p>
          <a:p>
            <a:endParaRPr lang="nl-NL" b="1" dirty="0">
              <a:solidFill>
                <a:srgbClr val="002060"/>
              </a:solidFill>
              <a:latin typeface="+mn-lt"/>
            </a:endParaRPr>
          </a:p>
          <a:p>
            <a:r>
              <a:rPr lang="nl-NL" sz="3200" b="1" u="sng" dirty="0">
                <a:solidFill>
                  <a:srgbClr val="EF7900"/>
                </a:solidFill>
                <a:latin typeface="+mn-lt"/>
              </a:rPr>
              <a:t>www.regiosamenvoorjeugd.nl/subsidieregelingen</a:t>
            </a:r>
            <a:endParaRPr lang="nl-NL" sz="3200" b="1" dirty="0">
              <a:solidFill>
                <a:srgbClr val="EF7900"/>
              </a:solidFill>
              <a:latin typeface="+mn-lt"/>
            </a:endParaRPr>
          </a:p>
        </p:txBody>
      </p:sp>
      <p:sp>
        <p:nvSpPr>
          <p:cNvPr id="2" name="Content Placeholder 31">
            <a:extLst>
              <a:ext uri="{FF2B5EF4-FFF2-40B4-BE49-F238E27FC236}">
                <a16:creationId xmlns:a16="http://schemas.microsoft.com/office/drawing/2014/main" id="{A0DAA4EB-B452-B6BF-7F8A-E30F5E8B0326}"/>
              </a:ext>
            </a:extLst>
          </p:cNvPr>
          <p:cNvSpPr txBox="1">
            <a:spLocks/>
          </p:cNvSpPr>
          <p:nvPr/>
        </p:nvSpPr>
        <p:spPr>
          <a:xfrm>
            <a:off x="947036" y="3089468"/>
            <a:ext cx="7293243" cy="4451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a:p>
        </p:txBody>
      </p:sp>
    </p:spTree>
    <p:extLst>
      <p:ext uri="{BB962C8B-B14F-4D97-AF65-F5344CB8AC3E}">
        <p14:creationId xmlns:p14="http://schemas.microsoft.com/office/powerpoint/2010/main" val="2873583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a:extLst>
              <a:ext uri="{FF2B5EF4-FFF2-40B4-BE49-F238E27FC236}">
                <a16:creationId xmlns:a16="http://schemas.microsoft.com/office/drawing/2014/main" id="{7740DEBA-2BC9-D011-F187-FBFCBDFAD27E}"/>
              </a:ext>
            </a:extLst>
          </p:cNvPr>
          <p:cNvSpPr>
            <a:spLocks noGrp="1"/>
          </p:cNvSpPr>
          <p:nvPr>
            <p:ph idx="4294967295"/>
          </p:nvPr>
        </p:nvSpPr>
        <p:spPr>
          <a:xfrm>
            <a:off x="857415" y="1570165"/>
            <a:ext cx="10715460" cy="4451350"/>
          </a:xfr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p>
            <a:r>
              <a:rPr lang="nl-NL" sz="1800" dirty="0">
                <a:cs typeface="Calibri"/>
              </a:rPr>
              <a:t>Toelichting door Heinz Faber (subsidieteam gemeente Eindhoven). </a:t>
            </a:r>
          </a:p>
          <a:p>
            <a:r>
              <a:rPr lang="nl-NL" sz="1800" dirty="0">
                <a:cs typeface="Calibri"/>
              </a:rPr>
              <a:t>‘Live’ een aanvraagproces doorlopen: welke stukken dien ik aan te leveren en hoe doe ik dat?</a:t>
            </a:r>
          </a:p>
          <a:p>
            <a:r>
              <a:rPr lang="nl-NL" sz="1800" dirty="0">
                <a:cs typeface="Calibri"/>
              </a:rPr>
              <a:t>Aanvragen lopen via </a:t>
            </a:r>
            <a:r>
              <a:rPr lang="nl-NL" sz="1800" dirty="0">
                <a:hlinkClick r:id="rId3"/>
              </a:rPr>
              <a:t>Subsidies | Gemeente Eindhoven</a:t>
            </a:r>
            <a:r>
              <a:rPr lang="nl-NL" sz="1800" dirty="0"/>
              <a:t>.</a:t>
            </a:r>
            <a:endParaRPr lang="nl-NL" sz="1800" dirty="0">
              <a:cs typeface="Calibri"/>
            </a:endParaRPr>
          </a:p>
          <a:p>
            <a:r>
              <a:rPr lang="nl-NL" sz="1800" dirty="0">
                <a:cs typeface="Calibri"/>
              </a:rPr>
              <a:t>Je hebt </a:t>
            </a:r>
            <a:r>
              <a:rPr lang="nl-NL" sz="1800" dirty="0" err="1">
                <a:cs typeface="Calibri"/>
              </a:rPr>
              <a:t>eHerkenning</a:t>
            </a:r>
            <a:r>
              <a:rPr lang="nl-NL" sz="1800" dirty="0">
                <a:cs typeface="Calibri"/>
              </a:rPr>
              <a:t> nodig om een aanvraag te doen. Bekijk het </a:t>
            </a:r>
            <a:r>
              <a:rPr lang="nl-NL" sz="1800" dirty="0">
                <a:cs typeface="Calibri"/>
                <a:hlinkClick r:id="rId4"/>
              </a:rPr>
              <a:t>filmpje</a:t>
            </a:r>
            <a:r>
              <a:rPr lang="nl-NL" sz="1800" dirty="0">
                <a:cs typeface="Calibri"/>
              </a:rPr>
              <a:t> met uitleg over </a:t>
            </a:r>
            <a:r>
              <a:rPr lang="nl-NL" sz="1800" dirty="0" err="1">
                <a:cs typeface="Calibri"/>
              </a:rPr>
              <a:t>eHerkenning</a:t>
            </a:r>
            <a:r>
              <a:rPr lang="nl-NL" sz="1800" dirty="0">
                <a:cs typeface="Calibri"/>
              </a:rPr>
              <a:t>. </a:t>
            </a:r>
          </a:p>
          <a:p>
            <a:endParaRPr lang="en-US" sz="1800" dirty="0">
              <a:cs typeface="Calibri"/>
            </a:endParaRPr>
          </a:p>
          <a:p>
            <a:endParaRPr lang="en-US" sz="1800" dirty="0">
              <a:cs typeface="Calibri"/>
            </a:endParaRPr>
          </a:p>
          <a:p>
            <a:endParaRPr lang="en-US" sz="1800" dirty="0">
              <a:cs typeface="Calibri"/>
            </a:endParaRPr>
          </a:p>
        </p:txBody>
      </p:sp>
      <p:sp>
        <p:nvSpPr>
          <p:cNvPr id="14" name="Rechthoek 13">
            <a:extLst>
              <a:ext uri="{FF2B5EF4-FFF2-40B4-BE49-F238E27FC236}">
                <a16:creationId xmlns:a16="http://schemas.microsoft.com/office/drawing/2014/main" id="{CD0547B5-4627-468B-DBCB-205682839E80}"/>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DEEC3DA8-9331-2352-EFCA-E4DB6D7F4B22}"/>
              </a:ext>
            </a:extLst>
          </p:cNvPr>
          <p:cNvSpPr txBox="1">
            <a:spLocks/>
          </p:cNvSpPr>
          <p:nvPr/>
        </p:nvSpPr>
        <p:spPr>
          <a:xfrm>
            <a:off x="831850" y="448628"/>
            <a:ext cx="10200156" cy="175564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2060"/>
                </a:solidFill>
                <a:latin typeface="+mn-lt"/>
              </a:rPr>
              <a:t>Het aanvraagproces</a:t>
            </a:r>
            <a:endParaRPr lang="en-US" dirty="0"/>
          </a:p>
        </p:txBody>
      </p:sp>
      <p:sp>
        <p:nvSpPr>
          <p:cNvPr id="5" name="TextBox 4">
            <a:extLst>
              <a:ext uri="{FF2B5EF4-FFF2-40B4-BE49-F238E27FC236}">
                <a16:creationId xmlns:a16="http://schemas.microsoft.com/office/drawing/2014/main" id="{02DFF084-01D9-E2BD-2029-CD53A9507EDA}"/>
              </a:ext>
            </a:extLst>
          </p:cNvPr>
          <p:cNvSpPr txBox="1"/>
          <p:nvPr/>
        </p:nvSpPr>
        <p:spPr>
          <a:xfrm>
            <a:off x="2755900" y="473347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C95DD312-B92A-6E70-D728-2ABE084B933A}"/>
              </a:ext>
            </a:extLst>
          </p:cNvPr>
          <p:cNvSpPr txBox="1"/>
          <p:nvPr/>
        </p:nvSpPr>
        <p:spPr>
          <a:xfrm>
            <a:off x="1935842" y="5757635"/>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607236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C4020-64D1-6242-D02C-463CBB17CD47}"/>
              </a:ext>
            </a:extLst>
          </p:cNvPr>
          <p:cNvSpPr>
            <a:spLocks noGrp="1"/>
          </p:cNvSpPr>
          <p:nvPr>
            <p:ph type="title"/>
          </p:nvPr>
        </p:nvSpPr>
        <p:spPr>
          <a:xfrm>
            <a:off x="831850" y="2401723"/>
            <a:ext cx="8330438" cy="1755648"/>
          </a:xfrm>
        </p:spPr>
        <p:txBody>
          <a:bodyPr>
            <a:normAutofit fontScale="90000"/>
          </a:bodyPr>
          <a:lstStyle/>
          <a:p>
            <a:r>
              <a:rPr lang="nl-NL" b="1" dirty="0">
                <a:solidFill>
                  <a:srgbClr val="ED7D31"/>
                </a:solidFill>
                <a:latin typeface="+mn-lt"/>
              </a:rPr>
              <a:t>Graag wijzen we je ook op:</a:t>
            </a:r>
            <a:br>
              <a:rPr lang="nl-NL" b="1" dirty="0">
                <a:solidFill>
                  <a:srgbClr val="ED7D31"/>
                </a:solidFill>
                <a:latin typeface="+mn-lt"/>
              </a:rPr>
            </a:br>
            <a:br>
              <a:rPr lang="nl-NL" b="1" dirty="0">
                <a:solidFill>
                  <a:srgbClr val="ED7D31"/>
                </a:solidFill>
                <a:latin typeface="+mn-lt"/>
              </a:rPr>
            </a:br>
            <a:r>
              <a:rPr lang="nl-NL" b="1" dirty="0">
                <a:solidFill>
                  <a:srgbClr val="002060"/>
                </a:solidFill>
                <a:latin typeface="+mn-lt"/>
              </a:rPr>
              <a:t>Subsidieregeling BEN &amp; Deltaplan Jeugd</a:t>
            </a:r>
          </a:p>
        </p:txBody>
      </p:sp>
      <p:sp>
        <p:nvSpPr>
          <p:cNvPr id="5" name="Rechthoek 4">
            <a:extLst>
              <a:ext uri="{FF2B5EF4-FFF2-40B4-BE49-F238E27FC236}">
                <a16:creationId xmlns:a16="http://schemas.microsoft.com/office/drawing/2014/main" id="{11756D83-A0E0-003D-32CD-4DDEEDD40566}"/>
              </a:ext>
              <a:ext uri="{C183D7F6-B498-43B3-948B-1728B52AA6E4}">
                <adec:decorative xmlns:adec="http://schemas.microsoft.com/office/drawing/2017/decorative" val="1"/>
              </a:ext>
            </a:extLst>
          </p:cNvPr>
          <p:cNvSpPr/>
          <p:nvPr/>
        </p:nvSpPr>
        <p:spPr>
          <a:xfrm>
            <a:off x="585216" y="2683421"/>
            <a:ext cx="82296" cy="13258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Afbeelding met tekst, ontwerp&#10;&#10;Automatisch gegenereerde beschrijving">
            <a:extLst>
              <a:ext uri="{FF2B5EF4-FFF2-40B4-BE49-F238E27FC236}">
                <a16:creationId xmlns:a16="http://schemas.microsoft.com/office/drawing/2014/main" id="{8FE561F6-2CE0-F57E-3171-CB6DE2885162}"/>
              </a:ext>
            </a:extLst>
          </p:cNvPr>
          <p:cNvPicPr>
            <a:picLocks noChangeAspect="1"/>
          </p:cNvPicPr>
          <p:nvPr/>
        </p:nvPicPr>
        <p:blipFill rotWithShape="1">
          <a:blip r:embed="rId3"/>
          <a:srcRect l="3650"/>
          <a:stretch/>
        </p:blipFill>
        <p:spPr>
          <a:xfrm>
            <a:off x="7608276" y="2683421"/>
            <a:ext cx="4689498" cy="4867115"/>
          </a:xfrm>
          <a:prstGeom prst="rect">
            <a:avLst/>
          </a:prstGeom>
        </p:spPr>
      </p:pic>
    </p:spTree>
    <p:extLst>
      <p:ext uri="{BB962C8B-B14F-4D97-AF65-F5344CB8AC3E}">
        <p14:creationId xmlns:p14="http://schemas.microsoft.com/office/powerpoint/2010/main" val="3678344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0547B5-4627-468B-DBCB-205682839E80}"/>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DEEC3DA8-9331-2352-EFCA-E4DB6D7F4B22}"/>
              </a:ext>
            </a:extLst>
          </p:cNvPr>
          <p:cNvSpPr txBox="1">
            <a:spLocks/>
          </p:cNvSpPr>
          <p:nvPr/>
        </p:nvSpPr>
        <p:spPr>
          <a:xfrm>
            <a:off x="831850" y="448628"/>
            <a:ext cx="8330438"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a:solidFill>
                  <a:srgbClr val="002060"/>
                </a:solidFill>
                <a:latin typeface="+mn-lt"/>
              </a:rPr>
              <a:t>Overzicht subsidies</a:t>
            </a:r>
          </a:p>
        </p:txBody>
      </p:sp>
      <p:graphicFrame>
        <p:nvGraphicFramePr>
          <p:cNvPr id="2" name="Tabel 3">
            <a:extLst>
              <a:ext uri="{FF2B5EF4-FFF2-40B4-BE49-F238E27FC236}">
                <a16:creationId xmlns:a16="http://schemas.microsoft.com/office/drawing/2014/main" id="{9F9F9270-2D07-68F9-A02D-B279B2D37F87}"/>
              </a:ext>
            </a:extLst>
          </p:cNvPr>
          <p:cNvGraphicFramePr>
            <a:graphicFrameLocks noGrp="1"/>
          </p:cNvGraphicFramePr>
          <p:nvPr>
            <p:extLst>
              <p:ext uri="{D42A27DB-BD31-4B8C-83A1-F6EECF244321}">
                <p14:modId xmlns:p14="http://schemas.microsoft.com/office/powerpoint/2010/main" val="3599645236"/>
              </p:ext>
            </p:extLst>
          </p:nvPr>
        </p:nvGraphicFramePr>
        <p:xfrm>
          <a:off x="880474" y="1154659"/>
          <a:ext cx="10479676" cy="6077267"/>
        </p:xfrm>
        <a:graphic>
          <a:graphicData uri="http://schemas.openxmlformats.org/drawingml/2006/table">
            <a:tbl>
              <a:tblPr firstRow="1" bandRow="1">
                <a:tableStyleId>{0E3FDE45-AF77-4B5C-9715-49D594BDF05E}</a:tableStyleId>
              </a:tblPr>
              <a:tblGrid>
                <a:gridCol w="2619919">
                  <a:extLst>
                    <a:ext uri="{9D8B030D-6E8A-4147-A177-3AD203B41FA5}">
                      <a16:colId xmlns:a16="http://schemas.microsoft.com/office/drawing/2014/main" val="2260136936"/>
                    </a:ext>
                  </a:extLst>
                </a:gridCol>
                <a:gridCol w="2750248">
                  <a:extLst>
                    <a:ext uri="{9D8B030D-6E8A-4147-A177-3AD203B41FA5}">
                      <a16:colId xmlns:a16="http://schemas.microsoft.com/office/drawing/2014/main" val="3443713791"/>
                    </a:ext>
                  </a:extLst>
                </a:gridCol>
                <a:gridCol w="2636184">
                  <a:extLst>
                    <a:ext uri="{9D8B030D-6E8A-4147-A177-3AD203B41FA5}">
                      <a16:colId xmlns:a16="http://schemas.microsoft.com/office/drawing/2014/main" val="1085264500"/>
                    </a:ext>
                  </a:extLst>
                </a:gridCol>
                <a:gridCol w="2473325">
                  <a:extLst>
                    <a:ext uri="{9D8B030D-6E8A-4147-A177-3AD203B41FA5}">
                      <a16:colId xmlns:a16="http://schemas.microsoft.com/office/drawing/2014/main" val="1412504294"/>
                    </a:ext>
                  </a:extLst>
                </a:gridCol>
              </a:tblGrid>
              <a:tr h="610513">
                <a:tc>
                  <a:txBody>
                    <a:bodyPr/>
                    <a:lstStyle/>
                    <a:p>
                      <a:endParaRPr lang="nl-NL"/>
                    </a:p>
                  </a:txBody>
                  <a:tcPr/>
                </a:tc>
                <a:tc>
                  <a:txBody>
                    <a:bodyPr/>
                    <a:lstStyle/>
                    <a:p>
                      <a:r>
                        <a:rPr lang="nl-NL" dirty="0"/>
                        <a:t>Samen voor Jeugd</a:t>
                      </a:r>
                    </a:p>
                    <a:p>
                      <a:r>
                        <a:rPr lang="nl-NL" dirty="0"/>
                        <a:t>(regio Samen voor Jeugd)</a:t>
                      </a:r>
                    </a:p>
                  </a:txBody>
                  <a:tcPr/>
                </a:tc>
                <a:tc>
                  <a:txBody>
                    <a:bodyPr/>
                    <a:lstStyle/>
                    <a:p>
                      <a:r>
                        <a:rPr lang="nl-NL" dirty="0"/>
                        <a:t>BEN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(regio Samen voor Jeugd)</a:t>
                      </a:r>
                    </a:p>
                    <a:p>
                      <a:endParaRPr lang="nl-NL" dirty="0"/>
                    </a:p>
                  </a:txBody>
                  <a:tcPr/>
                </a:tc>
                <a:tc>
                  <a:txBody>
                    <a:bodyPr/>
                    <a:lstStyle/>
                    <a:p>
                      <a:r>
                        <a:rPr lang="nl-NL" dirty="0"/>
                        <a:t>Deltaplan</a:t>
                      </a:r>
                    </a:p>
                    <a:p>
                      <a:r>
                        <a:rPr lang="nl-NL" dirty="0"/>
                        <a:t>(gemeente Eindhoven)</a:t>
                      </a:r>
                    </a:p>
                  </a:txBody>
                  <a:tcPr/>
                </a:tc>
                <a:extLst>
                  <a:ext uri="{0D108BD9-81ED-4DB2-BD59-A6C34878D82A}">
                    <a16:rowId xmlns:a16="http://schemas.microsoft.com/office/drawing/2014/main" val="3384840655"/>
                  </a:ext>
                </a:extLst>
              </a:tr>
              <a:tr h="890492">
                <a:tc>
                  <a:txBody>
                    <a:bodyPr/>
                    <a:lstStyle/>
                    <a:p>
                      <a:r>
                        <a:rPr lang="nl-NL" b="1"/>
                        <a:t>Doel</a:t>
                      </a:r>
                    </a:p>
                  </a:txBody>
                  <a:tcPr/>
                </a:tc>
                <a:tc>
                  <a:txBody>
                    <a:bodyPr/>
                    <a:lstStyle/>
                    <a:p>
                      <a:r>
                        <a:rPr lang="nl-NL" dirty="0"/>
                        <a:t>8 gedragen transformatiedoelen (regio Samen voor Jeugd, zie sheets 6,7,8) </a:t>
                      </a:r>
                    </a:p>
                  </a:txBody>
                  <a:tcPr/>
                </a:tc>
                <a:tc>
                  <a:txBody>
                    <a:bodyPr/>
                    <a:lstStyle/>
                    <a:p>
                      <a:r>
                        <a:rPr lang="nl-NL" dirty="0"/>
                        <a:t>Versterken jeugdhulplandschap</a:t>
                      </a:r>
                    </a:p>
                    <a:p>
                      <a:r>
                        <a:rPr lang="nl-NL" dirty="0"/>
                        <a:t>(voorkomen complex)</a:t>
                      </a:r>
                    </a:p>
                  </a:txBody>
                  <a:tcPr/>
                </a:tc>
                <a:tc>
                  <a:txBody>
                    <a:bodyPr/>
                    <a:lstStyle/>
                    <a:p>
                      <a:r>
                        <a:rPr lang="nl-NL" sz="1800" dirty="0"/>
                        <a:t>Initiatieven stimuleren die inspelen op de doelen van het Deltaplan Jeugd</a:t>
                      </a:r>
                    </a:p>
                  </a:txBody>
                  <a:tcPr/>
                </a:tc>
                <a:extLst>
                  <a:ext uri="{0D108BD9-81ED-4DB2-BD59-A6C34878D82A}">
                    <a16:rowId xmlns:a16="http://schemas.microsoft.com/office/drawing/2014/main" val="3609867346"/>
                  </a:ext>
                </a:extLst>
              </a:tr>
              <a:tr h="2968307">
                <a:tc>
                  <a:txBody>
                    <a:bodyPr/>
                    <a:lstStyle/>
                    <a:p>
                      <a:r>
                        <a:rPr lang="nl-NL" b="1" dirty="0"/>
                        <a:t>Thema’s</a:t>
                      </a:r>
                    </a:p>
                  </a:txBody>
                  <a:tcPr/>
                </a:tc>
                <a:tc>
                  <a:txBody>
                    <a:bodyPr/>
                    <a:lstStyle/>
                    <a:p>
                      <a:pPr marL="342900" indent="-342900">
                        <a:buAutoNum type="arabicPeriod"/>
                      </a:pPr>
                      <a:r>
                        <a:rPr lang="nl-NL"/>
                        <a:t>Dichtbij (</a:t>
                      </a:r>
                      <a:r>
                        <a:rPr lang="nl-NL" sz="1400" b="0" i="0" kern="1200">
                          <a:solidFill>
                            <a:schemeClr val="tx1"/>
                          </a:solidFill>
                          <a:effectLst/>
                          <a:latin typeface="+mn-lt"/>
                          <a:ea typeface="+mn-ea"/>
                          <a:cs typeface="+mn-cs"/>
                        </a:rPr>
                        <a:t>jeugdigen kunnen opgroeien in hun eigen omgeving. Eventuele hulp is dichtbij georganiseerd)</a:t>
                      </a:r>
                      <a:endParaRPr lang="nl-NL"/>
                    </a:p>
                    <a:p>
                      <a:pPr marL="342900" indent="-342900">
                        <a:buAutoNum type="arabicPeriod"/>
                      </a:pPr>
                      <a:r>
                        <a:rPr lang="nl-NL"/>
                        <a:t>Thuis </a:t>
                      </a:r>
                      <a:r>
                        <a:rPr lang="nl-NL" sz="1400"/>
                        <a:t>(jeugdigen kunnen thuis opgroeien. ‘Thuis’ is maatwerk)</a:t>
                      </a:r>
                    </a:p>
                    <a:p>
                      <a:pPr marL="342900" indent="-342900">
                        <a:buAutoNum type="arabicPeriod"/>
                      </a:pPr>
                      <a:r>
                        <a:rPr lang="nl-NL"/>
                        <a:t>Integraal (</a:t>
                      </a:r>
                      <a:r>
                        <a:rPr lang="nl-NL" sz="1400" b="0" i="0" kern="1200">
                          <a:solidFill>
                            <a:schemeClr val="tx1"/>
                          </a:solidFill>
                          <a:effectLst/>
                          <a:latin typeface="+mn-lt"/>
                          <a:ea typeface="+mn-ea"/>
                          <a:cs typeface="+mn-cs"/>
                        </a:rPr>
                        <a:t>Meerdere vormen van ondersteuning worden in samenhang en ondersteunend aan elkaar georganiseerd)</a:t>
                      </a:r>
                      <a:endParaRPr lang="nl-NL" sz="1400"/>
                    </a:p>
                  </a:txBody>
                  <a:tcPr/>
                </a:tc>
                <a:tc>
                  <a:txBody>
                    <a:bodyPr/>
                    <a:lstStyle/>
                    <a:p>
                      <a:r>
                        <a:rPr lang="nl-NL"/>
                        <a:t>1. Versterken toegangsteams/ gewone leven</a:t>
                      </a:r>
                    </a:p>
                    <a:p>
                      <a:r>
                        <a:rPr lang="nl-NL"/>
                        <a:t>2. Samenwerking onderwijs-opvang/Jeugdhulp</a:t>
                      </a:r>
                    </a:p>
                    <a:p>
                      <a:r>
                        <a:rPr lang="nl-NL"/>
                        <a:t>3. Integrale zorg</a:t>
                      </a:r>
                    </a:p>
                  </a:txBody>
                  <a:tcPr/>
                </a:tc>
                <a:tc>
                  <a:txBody>
                    <a:bodyPr/>
                    <a:lstStyle/>
                    <a:p>
                      <a:pPr marL="342900" indent="-342900">
                        <a:buAutoNum type="arabicPeriod"/>
                      </a:pPr>
                      <a:r>
                        <a:rPr lang="nl-NL" dirty="0"/>
                        <a:t>Hulp en ondersteuning van jongvolwassenen na jeugdhulp met verblijf</a:t>
                      </a:r>
                    </a:p>
                    <a:p>
                      <a:pPr marL="342900" indent="-342900">
                        <a:buAutoNum type="arabicPeriod"/>
                      </a:pPr>
                      <a:r>
                        <a:rPr kumimoji="0" lang="nl-NL" sz="1800" b="0" i="0" u="none" strike="noStrike" kern="1200" cap="none" spc="0" normalizeH="0" baseline="0" noProof="0" dirty="0">
                          <a:ln>
                            <a:noFill/>
                          </a:ln>
                          <a:solidFill>
                            <a:srgbClr val="333333"/>
                          </a:solidFill>
                          <a:effectLst/>
                          <a:uLnTx/>
                          <a:uFillTx/>
                          <a:latin typeface="+mn-lt"/>
                          <a:ea typeface="+mn-ea"/>
                          <a:cs typeface="+mn-cs"/>
                        </a:rPr>
                        <a:t>Verbinding en samenwerking sociale basis en specialistische jeugdhulp</a:t>
                      </a:r>
                    </a:p>
                  </a:txBody>
                  <a:tcPr/>
                </a:tc>
                <a:extLst>
                  <a:ext uri="{0D108BD9-81ED-4DB2-BD59-A6C34878D82A}">
                    <a16:rowId xmlns:a16="http://schemas.microsoft.com/office/drawing/2014/main" val="1618152340"/>
                  </a:ext>
                </a:extLst>
              </a:tr>
              <a:tr h="623345">
                <a:tc>
                  <a:txBody>
                    <a:bodyPr/>
                    <a:lstStyle/>
                    <a:p>
                      <a:r>
                        <a:rPr lang="nl-NL" b="1"/>
                        <a:t>Deadline</a:t>
                      </a:r>
                    </a:p>
                  </a:txBody>
                  <a:tcPr/>
                </a:tc>
                <a:tc>
                  <a:txBody>
                    <a:bodyPr/>
                    <a:lstStyle/>
                    <a:p>
                      <a:r>
                        <a:rPr lang="nl-NL"/>
                        <a:t>Tot en met 2025 (budgetplafond) </a:t>
                      </a:r>
                    </a:p>
                  </a:txBody>
                  <a:tcPr/>
                </a:tc>
                <a:tc>
                  <a:txBody>
                    <a:bodyPr/>
                    <a:lstStyle/>
                    <a:p>
                      <a:r>
                        <a:rPr lang="nl-NL"/>
                        <a:t>Tot en met 2024 </a:t>
                      </a:r>
                    </a:p>
                    <a:p>
                      <a:r>
                        <a:rPr lang="nl-NL"/>
                        <a:t>(3x budgetplafond)</a:t>
                      </a:r>
                    </a:p>
                  </a:txBody>
                  <a:tcPr/>
                </a:tc>
                <a:tc>
                  <a:txBody>
                    <a:bodyPr/>
                    <a:lstStyle/>
                    <a:p>
                      <a:r>
                        <a:rPr lang="nl-NL" dirty="0"/>
                        <a:t>Tot en met 2025 (budgetplafond)</a:t>
                      </a:r>
                    </a:p>
                  </a:txBody>
                  <a:tcPr/>
                </a:tc>
                <a:extLst>
                  <a:ext uri="{0D108BD9-81ED-4DB2-BD59-A6C34878D82A}">
                    <a16:rowId xmlns:a16="http://schemas.microsoft.com/office/drawing/2014/main" val="1666705731"/>
                  </a:ext>
                </a:extLst>
              </a:tr>
              <a:tr h="356197">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849866770"/>
                  </a:ext>
                </a:extLst>
              </a:tr>
            </a:tbl>
          </a:graphicData>
        </a:graphic>
      </p:graphicFrame>
    </p:spTree>
    <p:extLst>
      <p:ext uri="{BB962C8B-B14F-4D97-AF65-F5344CB8AC3E}">
        <p14:creationId xmlns:p14="http://schemas.microsoft.com/office/powerpoint/2010/main" val="277925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0547B5-4627-468B-DBCB-205682839E80}"/>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DEEC3DA8-9331-2352-EFCA-E4DB6D7F4B22}"/>
              </a:ext>
            </a:extLst>
          </p:cNvPr>
          <p:cNvSpPr txBox="1">
            <a:spLocks/>
          </p:cNvSpPr>
          <p:nvPr/>
        </p:nvSpPr>
        <p:spPr>
          <a:xfrm>
            <a:off x="857415" y="2211644"/>
            <a:ext cx="10200156"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2060"/>
                </a:solidFill>
                <a:latin typeface="+mn-lt"/>
              </a:rPr>
              <a:t>Meer informatie over deze subsidies?</a:t>
            </a:r>
          </a:p>
          <a:p>
            <a:endParaRPr lang="nl-NL" b="1" dirty="0">
              <a:solidFill>
                <a:srgbClr val="002060"/>
              </a:solidFill>
              <a:latin typeface="+mn-lt"/>
            </a:endParaRPr>
          </a:p>
          <a:p>
            <a:r>
              <a:rPr lang="nl-NL" sz="3200" b="1" dirty="0">
                <a:solidFill>
                  <a:srgbClr val="EF7900"/>
                </a:solidFill>
                <a:latin typeface="+mn-lt"/>
              </a:rPr>
              <a:t>Kijk op </a:t>
            </a:r>
            <a:r>
              <a:rPr lang="nl-NL" sz="3200" b="1" u="sng" dirty="0">
                <a:solidFill>
                  <a:srgbClr val="EF7900"/>
                </a:solidFill>
                <a:latin typeface="+mn-lt"/>
              </a:rPr>
              <a:t>www.regiosamenvoorjeugd.nl/subsidieregelingen</a:t>
            </a:r>
            <a:endParaRPr lang="nl-NL" sz="3200" b="1" dirty="0">
              <a:solidFill>
                <a:srgbClr val="EF7900"/>
              </a:solidFill>
              <a:latin typeface="+mn-lt"/>
            </a:endParaRPr>
          </a:p>
        </p:txBody>
      </p:sp>
      <p:sp>
        <p:nvSpPr>
          <p:cNvPr id="2" name="Content Placeholder 31">
            <a:extLst>
              <a:ext uri="{FF2B5EF4-FFF2-40B4-BE49-F238E27FC236}">
                <a16:creationId xmlns:a16="http://schemas.microsoft.com/office/drawing/2014/main" id="{A0DAA4EB-B452-B6BF-7F8A-E30F5E8B0326}"/>
              </a:ext>
            </a:extLst>
          </p:cNvPr>
          <p:cNvSpPr txBox="1">
            <a:spLocks/>
          </p:cNvSpPr>
          <p:nvPr/>
        </p:nvSpPr>
        <p:spPr>
          <a:xfrm>
            <a:off x="947036" y="3089468"/>
            <a:ext cx="7293243" cy="4451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a:p>
        </p:txBody>
      </p:sp>
    </p:spTree>
    <p:extLst>
      <p:ext uri="{BB962C8B-B14F-4D97-AF65-F5344CB8AC3E}">
        <p14:creationId xmlns:p14="http://schemas.microsoft.com/office/powerpoint/2010/main" val="297582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0547B5-4627-468B-DBCB-205682839E80}"/>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DEEC3DA8-9331-2352-EFCA-E4DB6D7F4B22}"/>
              </a:ext>
            </a:extLst>
          </p:cNvPr>
          <p:cNvSpPr txBox="1">
            <a:spLocks/>
          </p:cNvSpPr>
          <p:nvPr/>
        </p:nvSpPr>
        <p:spPr>
          <a:xfrm>
            <a:off x="857415" y="2211644"/>
            <a:ext cx="10200156"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2060"/>
                </a:solidFill>
                <a:latin typeface="+mn-lt"/>
              </a:rPr>
              <a:t>Twijfel je bij welke subsidieregeling jouw pilot thuishoort? </a:t>
            </a:r>
          </a:p>
          <a:p>
            <a:endParaRPr lang="nl-NL" b="1" dirty="0">
              <a:solidFill>
                <a:srgbClr val="ED7D31"/>
              </a:solidFill>
              <a:latin typeface="+mn-lt"/>
            </a:endParaRPr>
          </a:p>
          <a:p>
            <a:r>
              <a:rPr lang="nl-NL" b="1" dirty="0">
                <a:solidFill>
                  <a:srgbClr val="ED7D31"/>
                </a:solidFill>
                <a:latin typeface="+mn-lt"/>
              </a:rPr>
              <a:t>Deel jouw pilot idee en wij denken met je mee!</a:t>
            </a:r>
          </a:p>
        </p:txBody>
      </p:sp>
      <p:sp>
        <p:nvSpPr>
          <p:cNvPr id="2" name="Content Placeholder 31">
            <a:extLst>
              <a:ext uri="{FF2B5EF4-FFF2-40B4-BE49-F238E27FC236}">
                <a16:creationId xmlns:a16="http://schemas.microsoft.com/office/drawing/2014/main" id="{A0DAA4EB-B452-B6BF-7F8A-E30F5E8B0326}"/>
              </a:ext>
            </a:extLst>
          </p:cNvPr>
          <p:cNvSpPr txBox="1">
            <a:spLocks/>
          </p:cNvSpPr>
          <p:nvPr/>
        </p:nvSpPr>
        <p:spPr>
          <a:xfrm>
            <a:off x="947036" y="3089468"/>
            <a:ext cx="7293243" cy="4451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a:p>
        </p:txBody>
      </p:sp>
    </p:spTree>
    <p:extLst>
      <p:ext uri="{BB962C8B-B14F-4D97-AF65-F5344CB8AC3E}">
        <p14:creationId xmlns:p14="http://schemas.microsoft.com/office/powerpoint/2010/main" val="170783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Content Placeholder 31">
            <a:extLst>
              <a:ext uri="{FF2B5EF4-FFF2-40B4-BE49-F238E27FC236}">
                <a16:creationId xmlns:a16="http://schemas.microsoft.com/office/drawing/2014/main" id="{7740DEBA-2BC9-D011-F187-FBFCBDFAD27E}"/>
              </a:ext>
            </a:extLst>
          </p:cNvPr>
          <p:cNvSpPr>
            <a:spLocks noGrp="1"/>
          </p:cNvSpPr>
          <p:nvPr>
            <p:ph idx="4294967295"/>
          </p:nvPr>
        </p:nvSpPr>
        <p:spPr>
          <a:xfrm>
            <a:off x="857415" y="1570165"/>
            <a:ext cx="7293243" cy="4451350"/>
          </a:xfrm>
        </p:spPr>
        <p:txBody>
          <a:bodyPr>
            <a:noAutofit/>
          </a:bodyPr>
          <a:lstStyle/>
          <a:p>
            <a:r>
              <a:rPr lang="en-US" sz="1800" dirty="0" err="1"/>
              <a:t>Toelichting</a:t>
            </a:r>
            <a:r>
              <a:rPr lang="en-US" sz="1800" dirty="0"/>
              <a:t> </a:t>
            </a:r>
            <a:r>
              <a:rPr lang="en-US" sz="1800" dirty="0" err="1"/>
              <a:t>subsidieregeling</a:t>
            </a:r>
            <a:r>
              <a:rPr lang="en-US" sz="1800" dirty="0"/>
              <a:t> </a:t>
            </a:r>
            <a:r>
              <a:rPr lang="en-US" sz="1800" dirty="0" err="1"/>
              <a:t>Transformatiedoelen</a:t>
            </a:r>
            <a:r>
              <a:rPr lang="en-US" sz="1800" dirty="0"/>
              <a:t> </a:t>
            </a:r>
            <a:r>
              <a:rPr lang="en-US" sz="1800" dirty="0" err="1"/>
              <a:t>Samen</a:t>
            </a:r>
            <a:r>
              <a:rPr lang="en-US" sz="1800" dirty="0"/>
              <a:t> </a:t>
            </a:r>
            <a:r>
              <a:rPr lang="en-US" sz="1800" dirty="0" err="1"/>
              <a:t>voor</a:t>
            </a:r>
            <a:r>
              <a:rPr lang="en-US" sz="1800" dirty="0"/>
              <a:t> </a:t>
            </a:r>
            <a:r>
              <a:rPr lang="en-US" sz="1800" dirty="0" err="1"/>
              <a:t>Jeugd</a:t>
            </a:r>
            <a:r>
              <a:rPr lang="en-US" sz="1800" dirty="0"/>
              <a:t>*</a:t>
            </a:r>
          </a:p>
          <a:p>
            <a:r>
              <a:rPr lang="en-US" sz="1800" dirty="0"/>
              <a:t>Meer </a:t>
            </a:r>
            <a:r>
              <a:rPr lang="en-US" sz="1800" dirty="0" err="1"/>
              <a:t>informatie</a:t>
            </a:r>
            <a:r>
              <a:rPr lang="en-US" sz="1800" dirty="0"/>
              <a:t> over het </a:t>
            </a:r>
            <a:r>
              <a:rPr lang="en-US" sz="1800" dirty="0" err="1"/>
              <a:t>aanvraagproces</a:t>
            </a:r>
            <a:r>
              <a:rPr lang="en-US" sz="1800" dirty="0"/>
              <a:t> </a:t>
            </a:r>
            <a:r>
              <a:rPr lang="en-US" sz="1800" dirty="0" err="1"/>
              <a:t>en</a:t>
            </a:r>
            <a:r>
              <a:rPr lang="en-US" sz="1800" dirty="0"/>
              <a:t> </a:t>
            </a:r>
            <a:r>
              <a:rPr lang="en-US" sz="1800" dirty="0" err="1"/>
              <a:t>eHerkenning</a:t>
            </a:r>
            <a:endParaRPr lang="en-US" sz="1800" dirty="0"/>
          </a:p>
          <a:p>
            <a:r>
              <a:rPr lang="en-US" sz="1800" dirty="0" err="1"/>
              <a:t>Vragen</a:t>
            </a:r>
            <a:r>
              <a:rPr lang="en-US" sz="1800" dirty="0"/>
              <a:t>? Stel ze </a:t>
            </a:r>
            <a:r>
              <a:rPr lang="en-US" sz="1800" dirty="0" err="1"/>
              <a:t>tussendoor</a:t>
            </a:r>
            <a:r>
              <a:rPr lang="en-US" sz="1800" dirty="0"/>
              <a:t> of </a:t>
            </a:r>
            <a:r>
              <a:rPr lang="en-US" sz="1800" dirty="0" err="1"/>
              <a:t>aan</a:t>
            </a:r>
            <a:r>
              <a:rPr lang="en-US" sz="1800" dirty="0"/>
              <a:t> het </a:t>
            </a:r>
            <a:r>
              <a:rPr lang="en-US" sz="1800" dirty="0" err="1"/>
              <a:t>einde</a:t>
            </a:r>
            <a:r>
              <a:rPr lang="en-US" sz="1800" dirty="0"/>
              <a:t> van de </a:t>
            </a:r>
            <a:r>
              <a:rPr lang="en-US" sz="1800" dirty="0" err="1"/>
              <a:t>bijeenkomst</a:t>
            </a:r>
            <a:endParaRPr lang="en-US" sz="1800" dirty="0"/>
          </a:p>
          <a:p>
            <a:r>
              <a:rPr lang="en-US" sz="1800" dirty="0"/>
              <a:t>Er </a:t>
            </a:r>
            <a:r>
              <a:rPr lang="en-US" sz="1800" dirty="0" err="1"/>
              <a:t>vindt</a:t>
            </a:r>
            <a:r>
              <a:rPr lang="en-US" sz="1800" dirty="0"/>
              <a:t> </a:t>
            </a:r>
            <a:r>
              <a:rPr lang="en-US" sz="1800" dirty="0" err="1"/>
              <a:t>geen</a:t>
            </a:r>
            <a:r>
              <a:rPr lang="en-US" sz="1800" dirty="0"/>
              <a:t> </a:t>
            </a:r>
            <a:r>
              <a:rPr lang="en-US" sz="1800" dirty="0" err="1"/>
              <a:t>opname</a:t>
            </a:r>
            <a:r>
              <a:rPr lang="en-US" sz="1800" dirty="0"/>
              <a:t> </a:t>
            </a:r>
            <a:r>
              <a:rPr lang="en-US" sz="1800" dirty="0" err="1"/>
              <a:t>plaats</a:t>
            </a:r>
            <a:endParaRPr lang="en-US" sz="1800" dirty="0"/>
          </a:p>
          <a:p>
            <a:endParaRPr lang="en-US" sz="1800" dirty="0"/>
          </a:p>
          <a:p>
            <a:endParaRPr lang="en-US" sz="1800" dirty="0"/>
          </a:p>
          <a:p>
            <a:endParaRPr lang="en-US" sz="1800" dirty="0"/>
          </a:p>
          <a:p>
            <a:endParaRPr lang="en-US" sz="1800" dirty="0"/>
          </a:p>
          <a:p>
            <a:endParaRPr lang="en-US" sz="1800" dirty="0"/>
          </a:p>
          <a:p>
            <a:endParaRPr lang="en-US" sz="1100" dirty="0"/>
          </a:p>
          <a:p>
            <a:pPr marL="0" indent="0">
              <a:buNone/>
            </a:pPr>
            <a:endParaRPr lang="en-US" sz="1100" dirty="0"/>
          </a:p>
          <a:p>
            <a:pPr marL="0" indent="0">
              <a:buNone/>
            </a:pPr>
            <a:r>
              <a:rPr lang="en-US" sz="1100" i="1" dirty="0"/>
              <a:t>*</a:t>
            </a:r>
            <a:r>
              <a:rPr lang="en-US" sz="1100" i="1" dirty="0" err="1"/>
              <a:t>Samen</a:t>
            </a:r>
            <a:r>
              <a:rPr lang="en-US" sz="1100" i="1" dirty="0"/>
              <a:t> </a:t>
            </a:r>
            <a:r>
              <a:rPr lang="en-US" sz="1100" i="1" dirty="0" err="1"/>
              <a:t>voor</a:t>
            </a:r>
            <a:r>
              <a:rPr lang="en-US" sz="1100" i="1" dirty="0"/>
              <a:t> </a:t>
            </a:r>
            <a:r>
              <a:rPr lang="en-US" sz="1100" i="1" dirty="0" err="1"/>
              <a:t>Jeugd</a:t>
            </a:r>
            <a:r>
              <a:rPr lang="en-US" sz="1100" i="1" dirty="0"/>
              <a:t> is </a:t>
            </a:r>
            <a:r>
              <a:rPr lang="en-US" sz="1100" i="1" dirty="0" err="1"/>
              <a:t>een</a:t>
            </a:r>
            <a:r>
              <a:rPr lang="en-US" sz="1100" i="1" dirty="0"/>
              <a:t> </a:t>
            </a:r>
            <a:r>
              <a:rPr lang="en-US" sz="1100" i="1" dirty="0" err="1"/>
              <a:t>regionale</a:t>
            </a:r>
            <a:r>
              <a:rPr lang="en-US" sz="1100" i="1" dirty="0"/>
              <a:t> </a:t>
            </a:r>
            <a:r>
              <a:rPr lang="en-US" sz="1100" i="1" dirty="0" err="1"/>
              <a:t>samenwerking</a:t>
            </a:r>
            <a:r>
              <a:rPr lang="en-US" sz="1100" i="1" dirty="0"/>
              <a:t> </a:t>
            </a:r>
            <a:r>
              <a:rPr lang="en-US" sz="1100" i="1" dirty="0" err="1"/>
              <a:t>tussen</a:t>
            </a:r>
            <a:r>
              <a:rPr lang="en-US" sz="1100" i="1" dirty="0"/>
              <a:t> de </a:t>
            </a:r>
            <a:r>
              <a:rPr lang="en-US" sz="1100" i="1" dirty="0" err="1"/>
              <a:t>gemeenten</a:t>
            </a:r>
            <a:r>
              <a:rPr lang="en-US" sz="1100" i="1" dirty="0"/>
              <a:t>: </a:t>
            </a:r>
            <a:r>
              <a:rPr lang="en-US" sz="1100" i="1" dirty="0" err="1"/>
              <a:t>Bergeijk</a:t>
            </a:r>
            <a:r>
              <a:rPr lang="en-US" sz="1100" i="1" dirty="0"/>
              <a:t>, Best, </a:t>
            </a:r>
            <a:r>
              <a:rPr lang="en-US" sz="1100" i="1" dirty="0" err="1"/>
              <a:t>Bladel</a:t>
            </a:r>
            <a:r>
              <a:rPr lang="en-US" sz="1100" i="1" dirty="0"/>
              <a:t>, </a:t>
            </a:r>
            <a:br>
              <a:rPr lang="en-US" sz="1100" i="1" dirty="0"/>
            </a:br>
            <a:r>
              <a:rPr lang="en-US" sz="1100" i="1" dirty="0"/>
              <a:t>  </a:t>
            </a:r>
            <a:r>
              <a:rPr lang="en-US" sz="1100" i="1" dirty="0" err="1"/>
              <a:t>Cranendonck</a:t>
            </a:r>
            <a:r>
              <a:rPr lang="en-US" sz="1100" i="1" dirty="0"/>
              <a:t>, </a:t>
            </a:r>
            <a:r>
              <a:rPr lang="en-US" sz="1100" i="1" dirty="0" err="1"/>
              <a:t>Eersel</a:t>
            </a:r>
            <a:r>
              <a:rPr lang="en-US" sz="1100" i="1" dirty="0"/>
              <a:t>, Eindhoven, </a:t>
            </a:r>
            <a:r>
              <a:rPr lang="en-US" sz="1100" i="1" dirty="0" err="1"/>
              <a:t>Heeze-Leende</a:t>
            </a:r>
            <a:r>
              <a:rPr lang="en-US" sz="1100" i="1" dirty="0"/>
              <a:t>, </a:t>
            </a:r>
            <a:r>
              <a:rPr lang="en-US" sz="1100" i="1" dirty="0" err="1"/>
              <a:t>Oirschot</a:t>
            </a:r>
            <a:r>
              <a:rPr lang="en-US" sz="1100" i="1" dirty="0"/>
              <a:t>, </a:t>
            </a:r>
            <a:r>
              <a:rPr lang="en-US" sz="1100" i="1" dirty="0" err="1"/>
              <a:t>Reusel</a:t>
            </a:r>
            <a:r>
              <a:rPr lang="en-US" sz="1100" i="1" dirty="0"/>
              <a:t>-De </a:t>
            </a:r>
            <a:r>
              <a:rPr lang="en-US" sz="1100" i="1" dirty="0" err="1"/>
              <a:t>Mierden</a:t>
            </a:r>
            <a:r>
              <a:rPr lang="en-US" sz="1100" i="1" dirty="0"/>
              <a:t> </a:t>
            </a:r>
            <a:r>
              <a:rPr lang="en-US" sz="1100" i="1" dirty="0" err="1"/>
              <a:t>en</a:t>
            </a:r>
            <a:r>
              <a:rPr lang="en-US" sz="1100" i="1" dirty="0"/>
              <a:t> </a:t>
            </a:r>
            <a:r>
              <a:rPr lang="en-US" sz="1100" i="1" dirty="0" err="1"/>
              <a:t>Valkenswaard</a:t>
            </a:r>
            <a:r>
              <a:rPr lang="en-US" sz="1800" i="1" dirty="0"/>
              <a:t>.</a:t>
            </a:r>
            <a:endParaRPr lang="en-US" sz="1100" dirty="0"/>
          </a:p>
        </p:txBody>
      </p:sp>
      <p:sp>
        <p:nvSpPr>
          <p:cNvPr id="14" name="Rechthoek 13">
            <a:extLst>
              <a:ext uri="{FF2B5EF4-FFF2-40B4-BE49-F238E27FC236}">
                <a16:creationId xmlns:a16="http://schemas.microsoft.com/office/drawing/2014/main" id="{CD0547B5-4627-468B-DBCB-205682839E80}"/>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DEEC3DA8-9331-2352-EFCA-E4DB6D7F4B22}"/>
              </a:ext>
            </a:extLst>
          </p:cNvPr>
          <p:cNvSpPr txBox="1">
            <a:spLocks/>
          </p:cNvSpPr>
          <p:nvPr/>
        </p:nvSpPr>
        <p:spPr>
          <a:xfrm>
            <a:off x="831850" y="448628"/>
            <a:ext cx="8330438"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a:solidFill>
                  <a:srgbClr val="002060"/>
                </a:solidFill>
                <a:latin typeface="+mn-lt"/>
              </a:rPr>
              <a:t>Introductie</a:t>
            </a:r>
          </a:p>
        </p:txBody>
      </p:sp>
      <p:pic>
        <p:nvPicPr>
          <p:cNvPr id="4" name="Afbeelding 3">
            <a:extLst>
              <a:ext uri="{FF2B5EF4-FFF2-40B4-BE49-F238E27FC236}">
                <a16:creationId xmlns:a16="http://schemas.microsoft.com/office/drawing/2014/main" id="{CF47A178-34A9-F207-8936-136422221B7F}"/>
              </a:ext>
            </a:extLst>
          </p:cNvPr>
          <p:cNvPicPr>
            <a:picLocks noChangeAspect="1"/>
          </p:cNvPicPr>
          <p:nvPr/>
        </p:nvPicPr>
        <p:blipFill>
          <a:blip r:embed="rId2"/>
          <a:stretch>
            <a:fillRect/>
          </a:stretch>
        </p:blipFill>
        <p:spPr>
          <a:xfrm>
            <a:off x="7822354" y="3145090"/>
            <a:ext cx="3883292" cy="3255355"/>
          </a:xfrm>
          <a:prstGeom prst="rect">
            <a:avLst/>
          </a:prstGeom>
        </p:spPr>
      </p:pic>
    </p:spTree>
    <p:extLst>
      <p:ext uri="{BB962C8B-B14F-4D97-AF65-F5344CB8AC3E}">
        <p14:creationId xmlns:p14="http://schemas.microsoft.com/office/powerpoint/2010/main" val="3101308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C4020-64D1-6242-D02C-463CBB17CD47}"/>
              </a:ext>
            </a:extLst>
          </p:cNvPr>
          <p:cNvSpPr>
            <a:spLocks noGrp="1"/>
          </p:cNvSpPr>
          <p:nvPr>
            <p:ph type="title"/>
          </p:nvPr>
        </p:nvSpPr>
        <p:spPr>
          <a:xfrm>
            <a:off x="871321" y="2112053"/>
            <a:ext cx="8330438" cy="1755648"/>
          </a:xfrm>
        </p:spPr>
        <p:txBody>
          <a:bodyPr>
            <a:normAutofit/>
          </a:bodyPr>
          <a:lstStyle/>
          <a:p>
            <a:r>
              <a:rPr lang="nl-NL" b="1">
                <a:solidFill>
                  <a:srgbClr val="002060"/>
                </a:solidFill>
                <a:latin typeface="+mn-lt"/>
              </a:rPr>
              <a:t>Rondvraag</a:t>
            </a:r>
          </a:p>
        </p:txBody>
      </p:sp>
      <p:sp>
        <p:nvSpPr>
          <p:cNvPr id="5" name="Rechthoek 4">
            <a:extLst>
              <a:ext uri="{FF2B5EF4-FFF2-40B4-BE49-F238E27FC236}">
                <a16:creationId xmlns:a16="http://schemas.microsoft.com/office/drawing/2014/main" id="{11756D83-A0E0-003D-32CD-4DDEEDD40566}"/>
              </a:ext>
              <a:ext uri="{C183D7F6-B498-43B3-948B-1728B52AA6E4}">
                <adec:decorative xmlns:adec="http://schemas.microsoft.com/office/drawing/2017/decorative" val="1"/>
              </a:ext>
            </a:extLst>
          </p:cNvPr>
          <p:cNvSpPr/>
          <p:nvPr/>
        </p:nvSpPr>
        <p:spPr>
          <a:xfrm>
            <a:off x="585216" y="2683421"/>
            <a:ext cx="82296" cy="13258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644FE657-E05C-C222-F8B4-31776EED1A37}"/>
              </a:ext>
            </a:extLst>
          </p:cNvPr>
          <p:cNvSpPr/>
          <p:nvPr/>
        </p:nvSpPr>
        <p:spPr>
          <a:xfrm>
            <a:off x="11606784" y="3321692"/>
            <a:ext cx="296029" cy="546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67897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a:extLst>
              <a:ext uri="{FF2B5EF4-FFF2-40B4-BE49-F238E27FC236}">
                <a16:creationId xmlns:a16="http://schemas.microsoft.com/office/drawing/2014/main" id="{7740DEBA-2BC9-D011-F187-FBFCBDFAD27E}"/>
              </a:ext>
            </a:extLst>
          </p:cNvPr>
          <p:cNvSpPr>
            <a:spLocks noGrp="1"/>
          </p:cNvSpPr>
          <p:nvPr>
            <p:ph idx="4294967295"/>
          </p:nvPr>
        </p:nvSpPr>
        <p:spPr>
          <a:xfrm>
            <a:off x="857415" y="1570165"/>
            <a:ext cx="7354430" cy="4451350"/>
          </a:xfrm>
        </p:spPr>
        <p:txBody>
          <a:bodyPr vert="horz" lIns="91440" tIns="45720" rIns="91440" bIns="45720" rtlCol="0" anchor="t">
            <a:noAutofit/>
          </a:bodyPr>
          <a:lstStyle/>
          <a:p>
            <a:r>
              <a:rPr lang="en-US" sz="1800" dirty="0"/>
              <a:t>Meer </a:t>
            </a:r>
            <a:r>
              <a:rPr lang="en-US" sz="1800" dirty="0" err="1"/>
              <a:t>informatie</a:t>
            </a:r>
            <a:r>
              <a:rPr lang="en-US" sz="1800" dirty="0"/>
              <a:t> over de </a:t>
            </a:r>
            <a:r>
              <a:rPr lang="en-US" sz="1800" b="1" dirty="0" err="1"/>
              <a:t>voorwaarden</a:t>
            </a:r>
            <a:r>
              <a:rPr lang="en-US" sz="1800" dirty="0"/>
              <a:t> van de </a:t>
            </a:r>
            <a:r>
              <a:rPr lang="en-US" sz="1800" dirty="0" err="1"/>
              <a:t>verschillende</a:t>
            </a:r>
            <a:r>
              <a:rPr lang="en-US" sz="1800" dirty="0"/>
              <a:t> subsidies op </a:t>
            </a:r>
            <a:r>
              <a:rPr lang="en-US" sz="1800" u="sng" dirty="0">
                <a:hlinkClick r:id="rId2"/>
              </a:rPr>
              <a:t>www.eindhoven.nl/bestuur-en-beleid/subsidies</a:t>
            </a:r>
            <a:br>
              <a:rPr lang="en-US" sz="1800" u="sng" dirty="0"/>
            </a:br>
            <a:endParaRPr lang="en-US" sz="1800" u="sng" dirty="0"/>
          </a:p>
          <a:p>
            <a:r>
              <a:rPr lang="en-US" sz="1800" b="1" dirty="0" err="1"/>
              <a:t>Algemene</a:t>
            </a:r>
            <a:r>
              <a:rPr lang="en-US" sz="1800" b="1" dirty="0"/>
              <a:t> info </a:t>
            </a:r>
            <a:r>
              <a:rPr lang="en-US" sz="1800" b="1" dirty="0" err="1"/>
              <a:t>en</a:t>
            </a:r>
            <a:r>
              <a:rPr lang="en-US" sz="1800" b="1" dirty="0"/>
              <a:t> de Q&amp;A</a:t>
            </a:r>
            <a:r>
              <a:rPr lang="en-US" sz="1800" dirty="0"/>
              <a:t> </a:t>
            </a:r>
            <a:r>
              <a:rPr lang="en-US" sz="1800" dirty="0" err="1"/>
              <a:t>vind</a:t>
            </a:r>
            <a:r>
              <a:rPr lang="en-US" sz="1800" dirty="0"/>
              <a:t> je op de website van </a:t>
            </a:r>
            <a:r>
              <a:rPr lang="en-US" sz="1800" dirty="0" err="1"/>
              <a:t>Samen</a:t>
            </a:r>
            <a:r>
              <a:rPr lang="en-US" sz="1800" dirty="0"/>
              <a:t> </a:t>
            </a:r>
            <a:r>
              <a:rPr lang="en-US" sz="1800" dirty="0" err="1"/>
              <a:t>voor</a:t>
            </a:r>
            <a:r>
              <a:rPr lang="en-US" sz="1800" dirty="0"/>
              <a:t> </a:t>
            </a:r>
            <a:r>
              <a:rPr lang="en-US" sz="1800" dirty="0" err="1"/>
              <a:t>Jeugd</a:t>
            </a:r>
            <a:r>
              <a:rPr lang="en-US" sz="1800" dirty="0"/>
              <a:t>:</a:t>
            </a:r>
            <a:br>
              <a:rPr lang="en-US" sz="1800" dirty="0"/>
            </a:br>
            <a:r>
              <a:rPr lang="nl-NL" sz="1800" u="sng" dirty="0">
                <a:latin typeface="+mn-lt"/>
                <a:hlinkClick r:id="rId3"/>
              </a:rPr>
              <a:t>www.regiosamenvoorjeugd.nl/subsidieregelingen</a:t>
            </a:r>
            <a:br>
              <a:rPr lang="en-US" sz="1800" u="sng" dirty="0"/>
            </a:br>
            <a:endParaRPr lang="en-US" sz="1800" u="sng" dirty="0"/>
          </a:p>
          <a:p>
            <a:r>
              <a:rPr lang="en-US" sz="1800" dirty="0" err="1"/>
              <a:t>Contactpersonen</a:t>
            </a:r>
            <a:r>
              <a:rPr lang="en-US" sz="1800" dirty="0"/>
              <a:t> </a:t>
            </a:r>
            <a:r>
              <a:rPr lang="en-US" sz="1800" dirty="0" err="1"/>
              <a:t>bij</a:t>
            </a:r>
            <a:r>
              <a:rPr lang="en-US" sz="1800" dirty="0"/>
              <a:t> </a:t>
            </a:r>
            <a:r>
              <a:rPr lang="en-US" sz="1800" b="1" dirty="0" err="1"/>
              <a:t>vragen</a:t>
            </a:r>
            <a:r>
              <a:rPr lang="en-US" sz="1800" b="1" dirty="0"/>
              <a:t> over de </a:t>
            </a:r>
            <a:r>
              <a:rPr lang="en-US" sz="1800" b="1" dirty="0" err="1"/>
              <a:t>subsidieregelingen</a:t>
            </a:r>
            <a:r>
              <a:rPr lang="en-US" sz="1800" dirty="0"/>
              <a:t>:</a:t>
            </a:r>
            <a:br>
              <a:rPr lang="en-US" sz="1800" dirty="0"/>
            </a:br>
            <a:r>
              <a:rPr lang="en-US" sz="1800" dirty="0"/>
              <a:t>Puck Veraa, </a:t>
            </a:r>
            <a:r>
              <a:rPr lang="en-US" sz="1800" dirty="0">
                <a:hlinkClick r:id="rId4"/>
              </a:rPr>
              <a:t>p.veraa@bladel.nl</a:t>
            </a:r>
            <a:br>
              <a:rPr lang="en-US" sz="1800" dirty="0"/>
            </a:br>
            <a:r>
              <a:rPr lang="en-US" sz="1800" dirty="0"/>
              <a:t>Lindsay van den Broek, </a:t>
            </a:r>
            <a:r>
              <a:rPr lang="en-US" sz="1800" dirty="0">
                <a:hlinkClick r:id="rId5"/>
              </a:rPr>
              <a:t>lindsay.van.den.broek@Valkenswaard.nl</a:t>
            </a:r>
            <a:br>
              <a:rPr lang="en-US" sz="1800" dirty="0"/>
            </a:br>
            <a:endParaRPr lang="en-US" sz="1800" u="sng" dirty="0"/>
          </a:p>
          <a:p>
            <a:r>
              <a:rPr lang="en-US" sz="1800" dirty="0" err="1"/>
              <a:t>Contactpersoon</a:t>
            </a:r>
            <a:r>
              <a:rPr lang="en-US" sz="1800" dirty="0"/>
              <a:t> </a:t>
            </a:r>
            <a:r>
              <a:rPr lang="en-US" sz="1800" dirty="0" err="1"/>
              <a:t>bij</a:t>
            </a:r>
            <a:r>
              <a:rPr lang="en-US" sz="1800" dirty="0"/>
              <a:t> </a:t>
            </a:r>
            <a:r>
              <a:rPr lang="en-US" sz="1800" b="1" dirty="0" err="1"/>
              <a:t>vragen</a:t>
            </a:r>
            <a:r>
              <a:rPr lang="en-US" sz="1800" b="1" dirty="0"/>
              <a:t> over het </a:t>
            </a:r>
            <a:r>
              <a:rPr lang="en-US" sz="1800" b="1" dirty="0" err="1"/>
              <a:t>aanvraagproces</a:t>
            </a:r>
            <a:r>
              <a:rPr lang="en-US" sz="1800" dirty="0"/>
              <a:t>: </a:t>
            </a:r>
            <a:br>
              <a:rPr lang="en-US" sz="1800" dirty="0"/>
            </a:br>
            <a:r>
              <a:rPr lang="en-US" sz="1800" dirty="0"/>
              <a:t>Heinz Faber, </a:t>
            </a:r>
            <a:r>
              <a:rPr lang="en-US" sz="1800" dirty="0">
                <a:hlinkClick r:id="rId6"/>
              </a:rPr>
              <a:t>h.faber@eindhoven.nl</a:t>
            </a:r>
            <a:br>
              <a:rPr lang="nl-NL" sz="1800" u="sng" dirty="0">
                <a:latin typeface="+mn-lt"/>
              </a:rPr>
            </a:br>
            <a:endParaRPr lang="en-US" sz="1800" dirty="0">
              <a:cs typeface="Calibri"/>
              <a:hlinkClick r:id="rId7"/>
            </a:endParaRPr>
          </a:p>
          <a:p>
            <a:endParaRPr lang="en-US" dirty="0"/>
          </a:p>
          <a:p>
            <a:endParaRPr lang="en-US" sz="1800" dirty="0">
              <a:cs typeface="Calibri"/>
            </a:endParaRPr>
          </a:p>
          <a:p>
            <a:pPr marL="0" indent="0">
              <a:buNone/>
            </a:pPr>
            <a:endParaRPr lang="en-US" sz="2000" dirty="0">
              <a:cs typeface="Calibri"/>
            </a:endParaRPr>
          </a:p>
        </p:txBody>
      </p:sp>
      <p:sp>
        <p:nvSpPr>
          <p:cNvPr id="14" name="Rechthoek 13">
            <a:extLst>
              <a:ext uri="{FF2B5EF4-FFF2-40B4-BE49-F238E27FC236}">
                <a16:creationId xmlns:a16="http://schemas.microsoft.com/office/drawing/2014/main" id="{CD0547B5-4627-468B-DBCB-205682839E80}"/>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DEEC3DA8-9331-2352-EFCA-E4DB6D7F4B22}"/>
              </a:ext>
            </a:extLst>
          </p:cNvPr>
          <p:cNvSpPr txBox="1">
            <a:spLocks/>
          </p:cNvSpPr>
          <p:nvPr/>
        </p:nvSpPr>
        <p:spPr>
          <a:xfrm>
            <a:off x="831850" y="448628"/>
            <a:ext cx="8330438"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a:solidFill>
                  <a:srgbClr val="002060"/>
                </a:solidFill>
                <a:latin typeface="+mn-lt"/>
              </a:rPr>
              <a:t>Tot slot</a:t>
            </a:r>
          </a:p>
        </p:txBody>
      </p:sp>
      <p:pic>
        <p:nvPicPr>
          <p:cNvPr id="5" name="Afbeelding 4" descr="Afbeelding met tekst, ontwerp&#10;&#10;Automatisch gegenereerde beschrijving">
            <a:extLst>
              <a:ext uri="{FF2B5EF4-FFF2-40B4-BE49-F238E27FC236}">
                <a16:creationId xmlns:a16="http://schemas.microsoft.com/office/drawing/2014/main" id="{33AE0D95-1075-8EC0-0D7D-21551F703340}"/>
              </a:ext>
            </a:extLst>
          </p:cNvPr>
          <p:cNvPicPr>
            <a:picLocks noChangeAspect="1"/>
          </p:cNvPicPr>
          <p:nvPr/>
        </p:nvPicPr>
        <p:blipFill rotWithShape="1">
          <a:blip r:embed="rId8"/>
          <a:srcRect l="3650"/>
          <a:stretch/>
        </p:blipFill>
        <p:spPr>
          <a:xfrm>
            <a:off x="8474595" y="3351365"/>
            <a:ext cx="3210690" cy="3332296"/>
          </a:xfrm>
          <a:prstGeom prst="rect">
            <a:avLst/>
          </a:prstGeom>
        </p:spPr>
      </p:pic>
    </p:spTree>
    <p:extLst>
      <p:ext uri="{BB962C8B-B14F-4D97-AF65-F5344CB8AC3E}">
        <p14:creationId xmlns:p14="http://schemas.microsoft.com/office/powerpoint/2010/main" val="3502100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B0001D7-030A-6AA5-DBBD-ADDF8BFE7A9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57313" y="0"/>
            <a:ext cx="7204147" cy="6870122"/>
          </a:xfrm>
          <a:prstGeom prst="rect">
            <a:avLst/>
          </a:prstGeom>
        </p:spPr>
      </p:pic>
      <p:sp>
        <p:nvSpPr>
          <p:cNvPr id="10" name="Rechthoek 9">
            <a:extLst>
              <a:ext uri="{FF2B5EF4-FFF2-40B4-BE49-F238E27FC236}">
                <a16:creationId xmlns:a16="http://schemas.microsoft.com/office/drawing/2014/main" id="{98751E8F-15CB-7361-8D03-F708EFA2269F}"/>
              </a:ext>
              <a:ext uri="{C183D7F6-B498-43B3-948B-1728B52AA6E4}">
                <adec:decorative xmlns:adec="http://schemas.microsoft.com/office/drawing/2017/decorative" val="1"/>
              </a:ext>
            </a:extLst>
          </p:cNvPr>
          <p:cNvSpPr/>
          <p:nvPr/>
        </p:nvSpPr>
        <p:spPr>
          <a:xfrm>
            <a:off x="585216" y="681877"/>
            <a:ext cx="79204" cy="339674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itel 1">
            <a:extLst>
              <a:ext uri="{FF2B5EF4-FFF2-40B4-BE49-F238E27FC236}">
                <a16:creationId xmlns:a16="http://schemas.microsoft.com/office/drawing/2014/main" id="{1BAC8A32-07E9-49AB-3542-B4966CD6A98B}"/>
              </a:ext>
            </a:extLst>
          </p:cNvPr>
          <p:cNvSpPr txBox="1">
            <a:spLocks/>
          </p:cNvSpPr>
          <p:nvPr/>
        </p:nvSpPr>
        <p:spPr>
          <a:xfrm>
            <a:off x="818198" y="1596817"/>
            <a:ext cx="4286654" cy="156686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6600" b="1">
                <a:solidFill>
                  <a:srgbClr val="EF7900"/>
                </a:solidFill>
                <a:latin typeface="+mn-lt"/>
              </a:rPr>
              <a:t>Bedankt </a:t>
            </a:r>
            <a:r>
              <a:rPr lang="nl-NL" sz="6600" b="1">
                <a:solidFill>
                  <a:srgbClr val="263477"/>
                </a:solidFill>
                <a:latin typeface="+mn-lt"/>
              </a:rPr>
              <a:t>voor het deelnemen</a:t>
            </a:r>
          </a:p>
        </p:txBody>
      </p:sp>
      <p:pic>
        <p:nvPicPr>
          <p:cNvPr id="3" name="Afbeelding 2" descr="logo samen voor jeugd">
            <a:extLst>
              <a:ext uri="{FF2B5EF4-FFF2-40B4-BE49-F238E27FC236}">
                <a16:creationId xmlns:a16="http://schemas.microsoft.com/office/drawing/2014/main" id="{259582C0-6409-C2CD-D7D8-17B513D4A7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420" y="4398969"/>
            <a:ext cx="1903943" cy="1438954"/>
          </a:xfrm>
          <a:prstGeom prst="rect">
            <a:avLst/>
          </a:prstGeom>
        </p:spPr>
      </p:pic>
    </p:spTree>
    <p:extLst>
      <p:ext uri="{BB962C8B-B14F-4D97-AF65-F5344CB8AC3E}">
        <p14:creationId xmlns:p14="http://schemas.microsoft.com/office/powerpoint/2010/main" val="76526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0547B5-4627-468B-DBCB-205682839E80}"/>
              </a:ext>
              <a:ext uri="{C183D7F6-B498-43B3-948B-1728B52AA6E4}">
                <adec:decorative xmlns:adec="http://schemas.microsoft.com/office/drawing/2017/decorative" val="1"/>
              </a:ext>
            </a:extLst>
          </p:cNvPr>
          <p:cNvSpPr/>
          <p:nvPr/>
        </p:nvSpPr>
        <p:spPr>
          <a:xfrm>
            <a:off x="5716374" y="1104931"/>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a:extLst>
              <a:ext uri="{FF2B5EF4-FFF2-40B4-BE49-F238E27FC236}">
                <a16:creationId xmlns:a16="http://schemas.microsoft.com/office/drawing/2014/main" id="{E4A13A74-EB79-6EF6-3B28-359DF2B215D5}"/>
              </a:ext>
            </a:extLst>
          </p:cNvPr>
          <p:cNvSpPr txBox="1">
            <a:spLocks/>
          </p:cNvSpPr>
          <p:nvPr/>
        </p:nvSpPr>
        <p:spPr>
          <a:xfrm>
            <a:off x="5620918" y="448628"/>
            <a:ext cx="8330438"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a:solidFill>
                  <a:srgbClr val="002060"/>
                </a:solidFill>
                <a:latin typeface="+mn-lt"/>
              </a:rPr>
              <a:t>Agenda</a:t>
            </a:r>
          </a:p>
        </p:txBody>
      </p:sp>
      <p:pic>
        <p:nvPicPr>
          <p:cNvPr id="8" name="Tijdelijke aanduiding voor inhoud 7">
            <a:extLst>
              <a:ext uri="{FF2B5EF4-FFF2-40B4-BE49-F238E27FC236}">
                <a16:creationId xmlns:a16="http://schemas.microsoft.com/office/drawing/2014/main" id="{0F8160DB-C251-F74F-59B5-EC615FDC298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901" y="501142"/>
            <a:ext cx="4646347" cy="2841321"/>
          </a:xfrm>
          <a:prstGeom prst="rect">
            <a:avLst/>
          </a:prstGeom>
        </p:spPr>
      </p:pic>
      <p:pic>
        <p:nvPicPr>
          <p:cNvPr id="9" name="Tijdelijke aanduiding voor inhoud 9">
            <a:extLst>
              <a:ext uri="{FF2B5EF4-FFF2-40B4-BE49-F238E27FC236}">
                <a16:creationId xmlns:a16="http://schemas.microsoft.com/office/drawing/2014/main" id="{562F62AB-A26E-99A2-D3FD-DAFD9A2B466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0892" y="3515538"/>
            <a:ext cx="4646347" cy="2841331"/>
          </a:xfrm>
          <a:prstGeom prst="rect">
            <a:avLst/>
          </a:prstGeom>
        </p:spPr>
      </p:pic>
      <p:sp>
        <p:nvSpPr>
          <p:cNvPr id="2" name="Content Placeholder 31">
            <a:extLst>
              <a:ext uri="{FF2B5EF4-FFF2-40B4-BE49-F238E27FC236}">
                <a16:creationId xmlns:a16="http://schemas.microsoft.com/office/drawing/2014/main" id="{703A65CF-676A-F152-0ADA-0BB075242CC9}"/>
              </a:ext>
            </a:extLst>
          </p:cNvPr>
          <p:cNvSpPr txBox="1">
            <a:spLocks/>
          </p:cNvSpPr>
          <p:nvPr/>
        </p:nvSpPr>
        <p:spPr>
          <a:xfrm>
            <a:off x="5716374" y="1539350"/>
            <a:ext cx="5576466" cy="487002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en-US" sz="1600" b="1" dirty="0">
                <a:solidFill>
                  <a:srgbClr val="ED7D31"/>
                </a:solidFill>
              </a:rPr>
              <a:t>16.05 </a:t>
            </a:r>
            <a:r>
              <a:rPr lang="en-US" sz="1600" b="1" dirty="0" err="1">
                <a:solidFill>
                  <a:srgbClr val="ED7D31"/>
                </a:solidFill>
              </a:rPr>
              <a:t>uur</a:t>
            </a:r>
            <a:endParaRPr lang="en-US" sz="1600" b="1" dirty="0">
              <a:solidFill>
                <a:srgbClr val="ED7D31"/>
              </a:solidFill>
            </a:endParaRPr>
          </a:p>
          <a:p>
            <a:pPr marL="0" indent="0">
              <a:lnSpc>
                <a:spcPct val="50000"/>
              </a:lnSpc>
              <a:buNone/>
            </a:pPr>
            <a:r>
              <a:rPr lang="en-US" sz="1600" b="1" dirty="0" err="1"/>
              <a:t>Subsidieregeling</a:t>
            </a:r>
            <a:r>
              <a:rPr lang="en-US" sz="1600" b="1" dirty="0"/>
              <a:t> </a:t>
            </a:r>
            <a:r>
              <a:rPr lang="en-US" sz="1600" b="1" dirty="0" err="1"/>
              <a:t>Transformatiedoelen</a:t>
            </a:r>
            <a:r>
              <a:rPr lang="en-US" sz="1600" b="1" dirty="0"/>
              <a:t> </a:t>
            </a:r>
            <a:r>
              <a:rPr lang="en-US" sz="1600" b="1" dirty="0" err="1"/>
              <a:t>Samen</a:t>
            </a:r>
            <a:r>
              <a:rPr lang="en-US" sz="1600" b="1" dirty="0"/>
              <a:t> </a:t>
            </a:r>
            <a:r>
              <a:rPr lang="en-US" sz="1600" b="1" dirty="0" err="1"/>
              <a:t>voor</a:t>
            </a:r>
            <a:r>
              <a:rPr lang="en-US" sz="1600" b="1" dirty="0"/>
              <a:t> </a:t>
            </a:r>
            <a:r>
              <a:rPr lang="en-US" sz="1600" b="1" dirty="0" err="1"/>
              <a:t>Jeugd</a:t>
            </a:r>
            <a:endParaRPr lang="en-US" sz="1600" b="1" dirty="0"/>
          </a:p>
          <a:p>
            <a:pPr marL="0" indent="0">
              <a:lnSpc>
                <a:spcPct val="50000"/>
              </a:lnSpc>
              <a:buNone/>
            </a:pPr>
            <a:endParaRPr lang="en-US" sz="1600" dirty="0"/>
          </a:p>
          <a:p>
            <a:pPr>
              <a:lnSpc>
                <a:spcPct val="50000"/>
              </a:lnSpc>
            </a:pPr>
            <a:r>
              <a:rPr lang="en-US" sz="1600" dirty="0" err="1">
                <a:cs typeface="Calibri"/>
              </a:rPr>
              <a:t>Waar</a:t>
            </a:r>
            <a:r>
              <a:rPr lang="en-US" sz="1600" dirty="0">
                <a:cs typeface="Calibri"/>
              </a:rPr>
              <a:t> is de </a:t>
            </a:r>
            <a:r>
              <a:rPr lang="en-US" sz="1600" dirty="0" err="1">
                <a:cs typeface="Calibri"/>
              </a:rPr>
              <a:t>subsidie</a:t>
            </a:r>
            <a:r>
              <a:rPr lang="en-US" sz="1600" dirty="0">
                <a:cs typeface="Calibri"/>
              </a:rPr>
              <a:t> </a:t>
            </a:r>
            <a:r>
              <a:rPr lang="en-US" sz="1600" dirty="0" err="1">
                <a:cs typeface="Calibri"/>
              </a:rPr>
              <a:t>voor</a:t>
            </a:r>
            <a:r>
              <a:rPr lang="en-US" sz="1600" dirty="0">
                <a:cs typeface="Calibri"/>
              </a:rPr>
              <a:t> </a:t>
            </a:r>
            <a:r>
              <a:rPr lang="en-US" sz="1600" dirty="0" err="1">
                <a:cs typeface="Calibri"/>
              </a:rPr>
              <a:t>bedoeld</a:t>
            </a:r>
            <a:r>
              <a:rPr lang="en-US" sz="1600" dirty="0">
                <a:cs typeface="Calibri"/>
              </a:rPr>
              <a:t>?</a:t>
            </a:r>
          </a:p>
          <a:p>
            <a:pPr>
              <a:lnSpc>
                <a:spcPct val="50000"/>
              </a:lnSpc>
            </a:pPr>
            <a:r>
              <a:rPr lang="en-US" sz="1600" dirty="0">
                <a:cs typeface="Calibri"/>
              </a:rPr>
              <a:t>Wat </a:t>
            </a:r>
            <a:r>
              <a:rPr lang="en-US" sz="1600" dirty="0" err="1">
                <a:cs typeface="Calibri"/>
              </a:rPr>
              <a:t>zijn</a:t>
            </a:r>
            <a:r>
              <a:rPr lang="en-US" sz="1600" dirty="0">
                <a:cs typeface="Calibri"/>
              </a:rPr>
              <a:t> de </a:t>
            </a:r>
            <a:r>
              <a:rPr lang="en-US" sz="1600" dirty="0" err="1">
                <a:cs typeface="Calibri"/>
              </a:rPr>
              <a:t>doelstellingen</a:t>
            </a:r>
            <a:r>
              <a:rPr lang="en-US" sz="1600" dirty="0">
                <a:cs typeface="Calibri"/>
              </a:rPr>
              <a:t> van de </a:t>
            </a:r>
            <a:r>
              <a:rPr lang="en-US" sz="1600" dirty="0" err="1">
                <a:cs typeface="Calibri"/>
              </a:rPr>
              <a:t>subsidie</a:t>
            </a:r>
            <a:r>
              <a:rPr lang="en-US" sz="1600" dirty="0">
                <a:cs typeface="Calibri"/>
              </a:rPr>
              <a:t>?</a:t>
            </a:r>
          </a:p>
          <a:p>
            <a:pPr>
              <a:lnSpc>
                <a:spcPct val="50000"/>
              </a:lnSpc>
            </a:pPr>
            <a:r>
              <a:rPr lang="en-US" sz="1600" dirty="0" err="1">
                <a:cs typeface="Calibri"/>
              </a:rPr>
              <a:t>Voor</a:t>
            </a:r>
            <a:r>
              <a:rPr lang="en-US" sz="1600" dirty="0">
                <a:cs typeface="Calibri"/>
              </a:rPr>
              <a:t> </a:t>
            </a:r>
            <a:r>
              <a:rPr lang="en-US" sz="1600" dirty="0" err="1">
                <a:cs typeface="Calibri"/>
              </a:rPr>
              <a:t>wie</a:t>
            </a:r>
            <a:r>
              <a:rPr lang="en-US" sz="1600" dirty="0">
                <a:cs typeface="Calibri"/>
              </a:rPr>
              <a:t> is de </a:t>
            </a:r>
            <a:r>
              <a:rPr lang="en-US" sz="1600" dirty="0" err="1">
                <a:cs typeface="Calibri"/>
              </a:rPr>
              <a:t>subsidie</a:t>
            </a:r>
            <a:r>
              <a:rPr lang="en-US" sz="1600" dirty="0">
                <a:cs typeface="Calibri"/>
              </a:rPr>
              <a:t> </a:t>
            </a:r>
            <a:r>
              <a:rPr lang="en-US" sz="1600" dirty="0" err="1">
                <a:cs typeface="Calibri"/>
              </a:rPr>
              <a:t>bedoeld</a:t>
            </a:r>
            <a:r>
              <a:rPr lang="en-US" sz="1600" dirty="0">
                <a:cs typeface="Calibri"/>
              </a:rPr>
              <a:t>?</a:t>
            </a:r>
          </a:p>
          <a:p>
            <a:pPr>
              <a:lnSpc>
                <a:spcPct val="50000"/>
              </a:lnSpc>
            </a:pPr>
            <a:r>
              <a:rPr lang="en-US" sz="1600" dirty="0">
                <a:cs typeface="Calibri"/>
              </a:rPr>
              <a:t>Deadline </a:t>
            </a:r>
            <a:r>
              <a:rPr lang="en-US" sz="1600" dirty="0" err="1">
                <a:cs typeface="Calibri"/>
              </a:rPr>
              <a:t>aanvragen</a:t>
            </a:r>
            <a:r>
              <a:rPr lang="en-US" sz="1600" dirty="0">
                <a:cs typeface="Calibri"/>
              </a:rPr>
              <a:t> </a:t>
            </a:r>
            <a:r>
              <a:rPr lang="en-US" sz="1600" dirty="0" err="1">
                <a:cs typeface="Calibri"/>
              </a:rPr>
              <a:t>subsidie</a:t>
            </a:r>
            <a:endParaRPr lang="en-US" sz="1600" dirty="0">
              <a:cs typeface="Calibri"/>
            </a:endParaRPr>
          </a:p>
          <a:p>
            <a:pPr>
              <a:lnSpc>
                <a:spcPct val="50000"/>
              </a:lnSpc>
            </a:pPr>
            <a:r>
              <a:rPr lang="en-US" sz="1600" dirty="0" err="1">
                <a:cs typeface="Calibri"/>
              </a:rPr>
              <a:t>Mogelijke</a:t>
            </a:r>
            <a:r>
              <a:rPr lang="en-US" sz="1600" dirty="0">
                <a:cs typeface="Calibri"/>
              </a:rPr>
              <a:t> </a:t>
            </a:r>
            <a:r>
              <a:rPr lang="en-US" sz="1600" dirty="0" err="1">
                <a:cs typeface="Calibri"/>
              </a:rPr>
              <a:t>voorbeelden</a:t>
            </a:r>
            <a:r>
              <a:rPr lang="en-US" sz="1600" dirty="0">
                <a:cs typeface="Calibri"/>
              </a:rPr>
              <a:t> pilots</a:t>
            </a:r>
          </a:p>
          <a:p>
            <a:pPr>
              <a:lnSpc>
                <a:spcPct val="50000"/>
              </a:lnSpc>
            </a:pPr>
            <a:endParaRPr lang="en-US" sz="1600" dirty="0">
              <a:cs typeface="Calibri"/>
            </a:endParaRPr>
          </a:p>
          <a:p>
            <a:pPr marL="0" indent="0">
              <a:lnSpc>
                <a:spcPct val="50000"/>
              </a:lnSpc>
              <a:buFont typeface="Arial" panose="020B0604020202020204" pitchFamily="34" charset="0"/>
              <a:buNone/>
            </a:pPr>
            <a:r>
              <a:rPr lang="en-US" sz="1600" b="1" dirty="0">
                <a:solidFill>
                  <a:srgbClr val="ED7D31"/>
                </a:solidFill>
              </a:rPr>
              <a:t>16.30 </a:t>
            </a:r>
            <a:r>
              <a:rPr lang="en-US" sz="1600" b="1" dirty="0" err="1">
                <a:solidFill>
                  <a:srgbClr val="ED7D31"/>
                </a:solidFill>
              </a:rPr>
              <a:t>uur</a:t>
            </a:r>
            <a:endParaRPr lang="en-US" sz="1600" b="1" dirty="0">
              <a:solidFill>
                <a:srgbClr val="ED7D31"/>
              </a:solidFill>
            </a:endParaRPr>
          </a:p>
          <a:p>
            <a:pPr marL="0" indent="0">
              <a:lnSpc>
                <a:spcPct val="50000"/>
              </a:lnSpc>
              <a:buFont typeface="Arial" panose="020B0604020202020204" pitchFamily="34" charset="0"/>
              <a:buNone/>
            </a:pPr>
            <a:r>
              <a:rPr lang="en-US" sz="1600" b="1" dirty="0" err="1"/>
              <a:t>Aanvraagproces</a:t>
            </a:r>
            <a:r>
              <a:rPr lang="en-US" sz="1600" b="1" dirty="0"/>
              <a:t> </a:t>
            </a:r>
            <a:r>
              <a:rPr lang="en-US" sz="1600" b="1" dirty="0" err="1"/>
              <a:t>subsidie</a:t>
            </a:r>
            <a:endParaRPr lang="en-US" sz="1600" b="1" dirty="0"/>
          </a:p>
          <a:p>
            <a:pPr marL="0" indent="0">
              <a:lnSpc>
                <a:spcPct val="50000"/>
              </a:lnSpc>
              <a:buFont typeface="Arial" panose="020B0604020202020204" pitchFamily="34" charset="0"/>
              <a:buNone/>
            </a:pPr>
            <a:endParaRPr lang="en-US" sz="1600" b="1" dirty="0"/>
          </a:p>
          <a:p>
            <a:pPr marL="0" indent="0">
              <a:lnSpc>
                <a:spcPct val="50000"/>
              </a:lnSpc>
              <a:buFont typeface="Arial" panose="020B0604020202020204" pitchFamily="34" charset="0"/>
              <a:buNone/>
            </a:pPr>
            <a:r>
              <a:rPr lang="en-US" sz="1600" b="1" dirty="0">
                <a:solidFill>
                  <a:srgbClr val="ED7D31"/>
                </a:solidFill>
              </a:rPr>
              <a:t>16.45 </a:t>
            </a:r>
            <a:r>
              <a:rPr lang="en-US" sz="1600" b="1" dirty="0" err="1">
                <a:solidFill>
                  <a:srgbClr val="ED7D31"/>
                </a:solidFill>
              </a:rPr>
              <a:t>uur</a:t>
            </a:r>
            <a:endParaRPr lang="en-US" sz="1600" b="1" dirty="0">
              <a:solidFill>
                <a:srgbClr val="ED7D31"/>
              </a:solidFill>
            </a:endParaRPr>
          </a:p>
          <a:p>
            <a:pPr marL="0" indent="0">
              <a:lnSpc>
                <a:spcPct val="50000"/>
              </a:lnSpc>
              <a:buFont typeface="Arial" panose="020B0604020202020204" pitchFamily="34" charset="0"/>
              <a:buNone/>
            </a:pPr>
            <a:r>
              <a:rPr lang="en-US" sz="1600" b="1" dirty="0" err="1"/>
              <a:t>Overige</a:t>
            </a:r>
            <a:r>
              <a:rPr lang="en-US" sz="1600" b="1" dirty="0"/>
              <a:t> subsidies</a:t>
            </a:r>
          </a:p>
          <a:p>
            <a:pPr marL="0" indent="0">
              <a:lnSpc>
                <a:spcPct val="50000"/>
              </a:lnSpc>
              <a:buFont typeface="Arial" panose="020B0604020202020204" pitchFamily="34" charset="0"/>
              <a:buNone/>
            </a:pPr>
            <a:endParaRPr lang="en-US" sz="1600" b="1" dirty="0"/>
          </a:p>
          <a:p>
            <a:pPr marL="0" indent="0">
              <a:lnSpc>
                <a:spcPct val="50000"/>
              </a:lnSpc>
              <a:buFont typeface="Arial" panose="020B0604020202020204" pitchFamily="34" charset="0"/>
              <a:buNone/>
            </a:pPr>
            <a:r>
              <a:rPr lang="en-US" sz="1600" b="1" dirty="0">
                <a:solidFill>
                  <a:srgbClr val="ED7D31"/>
                </a:solidFill>
              </a:rPr>
              <a:t>16.55 </a:t>
            </a:r>
            <a:r>
              <a:rPr lang="en-US" sz="1600" b="1" dirty="0" err="1">
                <a:solidFill>
                  <a:srgbClr val="ED7D31"/>
                </a:solidFill>
              </a:rPr>
              <a:t>uur</a:t>
            </a:r>
            <a:endParaRPr lang="en-US" sz="1600" b="1" dirty="0">
              <a:solidFill>
                <a:srgbClr val="ED7D31"/>
              </a:solidFill>
            </a:endParaRPr>
          </a:p>
          <a:p>
            <a:pPr marL="0" indent="0">
              <a:lnSpc>
                <a:spcPct val="50000"/>
              </a:lnSpc>
              <a:buFont typeface="Arial" panose="020B0604020202020204" pitchFamily="34" charset="0"/>
              <a:buNone/>
            </a:pPr>
            <a:r>
              <a:rPr lang="en-US" sz="1600" b="1" dirty="0" err="1"/>
              <a:t>Afsluiting</a:t>
            </a:r>
            <a:endParaRPr lang="en-US" sz="1600" b="1" dirty="0"/>
          </a:p>
        </p:txBody>
      </p:sp>
    </p:spTree>
    <p:extLst>
      <p:ext uri="{BB962C8B-B14F-4D97-AF65-F5344CB8AC3E}">
        <p14:creationId xmlns:p14="http://schemas.microsoft.com/office/powerpoint/2010/main" val="374372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C4020-64D1-6242-D02C-463CBB17CD47}"/>
              </a:ext>
            </a:extLst>
          </p:cNvPr>
          <p:cNvSpPr>
            <a:spLocks noGrp="1"/>
          </p:cNvSpPr>
          <p:nvPr>
            <p:ph type="title"/>
          </p:nvPr>
        </p:nvSpPr>
        <p:spPr>
          <a:xfrm>
            <a:off x="831850" y="2501113"/>
            <a:ext cx="8330438" cy="1755648"/>
          </a:xfrm>
        </p:spPr>
        <p:txBody>
          <a:bodyPr>
            <a:normAutofit fontScale="90000"/>
          </a:bodyPr>
          <a:lstStyle/>
          <a:p>
            <a:r>
              <a:rPr lang="nl-NL" b="1">
                <a:solidFill>
                  <a:srgbClr val="002060"/>
                </a:solidFill>
                <a:latin typeface="+mn-lt"/>
              </a:rPr>
              <a:t>Subsidieregeling Transformatiedoelen Samen voor Jeugd</a:t>
            </a:r>
          </a:p>
        </p:txBody>
      </p:sp>
      <p:sp>
        <p:nvSpPr>
          <p:cNvPr id="5" name="Rechthoek 4">
            <a:extLst>
              <a:ext uri="{FF2B5EF4-FFF2-40B4-BE49-F238E27FC236}">
                <a16:creationId xmlns:a16="http://schemas.microsoft.com/office/drawing/2014/main" id="{11756D83-A0E0-003D-32CD-4DDEEDD40566}"/>
              </a:ext>
              <a:ext uri="{C183D7F6-B498-43B3-948B-1728B52AA6E4}">
                <adec:decorative xmlns:adec="http://schemas.microsoft.com/office/drawing/2017/decorative" val="1"/>
              </a:ext>
            </a:extLst>
          </p:cNvPr>
          <p:cNvSpPr/>
          <p:nvPr/>
        </p:nvSpPr>
        <p:spPr>
          <a:xfrm>
            <a:off x="585216" y="2683421"/>
            <a:ext cx="82296" cy="13258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 ontwerp&#10;&#10;Automatisch gegenereerde beschrijving">
            <a:extLst>
              <a:ext uri="{FF2B5EF4-FFF2-40B4-BE49-F238E27FC236}">
                <a16:creationId xmlns:a16="http://schemas.microsoft.com/office/drawing/2014/main" id="{5BF1833C-5F0D-15B2-99AA-E4B8D1224CBF}"/>
              </a:ext>
            </a:extLst>
          </p:cNvPr>
          <p:cNvPicPr>
            <a:picLocks noChangeAspect="1"/>
          </p:cNvPicPr>
          <p:nvPr/>
        </p:nvPicPr>
        <p:blipFill rotWithShape="1">
          <a:blip r:embed="rId2"/>
          <a:srcRect l="3649" t="29791" r="48830" b="28985"/>
          <a:stretch/>
        </p:blipFill>
        <p:spPr>
          <a:xfrm>
            <a:off x="7865922" y="3329296"/>
            <a:ext cx="3970630" cy="3444527"/>
          </a:xfrm>
          <a:prstGeom prst="rect">
            <a:avLst/>
          </a:prstGeom>
        </p:spPr>
      </p:pic>
      <p:sp>
        <p:nvSpPr>
          <p:cNvPr id="7" name="Rechthoek 6">
            <a:extLst>
              <a:ext uri="{FF2B5EF4-FFF2-40B4-BE49-F238E27FC236}">
                <a16:creationId xmlns:a16="http://schemas.microsoft.com/office/drawing/2014/main" id="{644FE657-E05C-C222-F8B4-31776EED1A37}"/>
              </a:ext>
            </a:extLst>
          </p:cNvPr>
          <p:cNvSpPr/>
          <p:nvPr/>
        </p:nvSpPr>
        <p:spPr>
          <a:xfrm>
            <a:off x="11606784" y="3321692"/>
            <a:ext cx="296029" cy="546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9447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0547B5-4627-468B-DBCB-205682839E80}"/>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DEEC3DA8-9331-2352-EFCA-E4DB6D7F4B22}"/>
              </a:ext>
            </a:extLst>
          </p:cNvPr>
          <p:cNvSpPr txBox="1">
            <a:spLocks/>
          </p:cNvSpPr>
          <p:nvPr/>
        </p:nvSpPr>
        <p:spPr>
          <a:xfrm>
            <a:off x="831850" y="448628"/>
            <a:ext cx="8330438"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a:solidFill>
                  <a:srgbClr val="002060"/>
                </a:solidFill>
                <a:latin typeface="+mn-lt"/>
              </a:rPr>
              <a:t>Waar is de subsidie voor bedoeld?</a:t>
            </a:r>
          </a:p>
        </p:txBody>
      </p:sp>
      <p:sp>
        <p:nvSpPr>
          <p:cNvPr id="2" name="Content Placeholder 31">
            <a:extLst>
              <a:ext uri="{FF2B5EF4-FFF2-40B4-BE49-F238E27FC236}">
                <a16:creationId xmlns:a16="http://schemas.microsoft.com/office/drawing/2014/main" id="{5B5A6428-C401-8B39-8DC4-C880DA64920A}"/>
              </a:ext>
            </a:extLst>
          </p:cNvPr>
          <p:cNvSpPr txBox="1">
            <a:spLocks/>
          </p:cNvSpPr>
          <p:nvPr/>
        </p:nvSpPr>
        <p:spPr>
          <a:xfrm>
            <a:off x="857415" y="1570165"/>
            <a:ext cx="9707012" cy="4451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a:solidFill>
                  <a:srgbClr val="000000"/>
                </a:solidFill>
                <a:effectLst/>
                <a:ea typeface="Calibri" panose="020F0502020204030204" pitchFamily="34" charset="0"/>
              </a:rPr>
              <a:t>Het Transformatieplan Samen voor Jeugd 2022-2025 geeft de focus in de transformatie-opgaven voor de komende jaren, die de regio als geheel wil maken. </a:t>
            </a:r>
          </a:p>
          <a:p>
            <a:r>
              <a:rPr lang="nl-NL" sz="1800" dirty="0">
                <a:solidFill>
                  <a:srgbClr val="000000"/>
                </a:solidFill>
                <a:effectLst/>
                <a:ea typeface="Calibri" panose="020F0502020204030204" pitchFamily="34" charset="0"/>
              </a:rPr>
              <a:t>De gedragen transformatiedoelstellingen (voortvloeiend uit het Transformatieplan) geven de focus aan voor de komende jaren. De doelstellingen zijn uitgewerkt in samenwerking met direct betrokkenen, zoals jeugdigen, zorgaanbieders, toegangsteams, onderwijs en de veiligheidsketen.</a:t>
            </a:r>
          </a:p>
          <a:p>
            <a:r>
              <a:rPr lang="nl-NL" sz="1800" b="1" dirty="0">
                <a:solidFill>
                  <a:srgbClr val="000000"/>
                </a:solidFill>
                <a:ea typeface="Calibri" panose="020F0502020204030204" pitchFamily="34" charset="0"/>
              </a:rPr>
              <a:t>M</a:t>
            </a:r>
            <a:r>
              <a:rPr lang="nl-NL" sz="1800" b="1" dirty="0">
                <a:effectLst/>
                <a:ea typeface="Calibri" panose="020F0502020204030204" pitchFamily="34" charset="0"/>
              </a:rPr>
              <a:t>iddels deze subsidieregeling kunnen pilots aangevraagd worden door partijen die, in samenwerking, een bijdrage leveren aan de </a:t>
            </a:r>
            <a:r>
              <a:rPr lang="nl-NL" sz="1800" b="1" dirty="0">
                <a:ea typeface="Calibri" panose="020F0502020204030204" pitchFamily="34" charset="0"/>
              </a:rPr>
              <a:t>gedragen </a:t>
            </a:r>
            <a:r>
              <a:rPr lang="nl-NL" sz="1800" b="1" dirty="0">
                <a:effectLst/>
                <a:ea typeface="Calibri" panose="020F0502020204030204" pitchFamily="34" charset="0"/>
              </a:rPr>
              <a:t>transformatiedoelstellingen van Samen voor Jeugd.</a:t>
            </a:r>
            <a:endParaRPr lang="nl-NL" sz="1800" dirty="0">
              <a:effectLst/>
              <a:ea typeface="Calibri" panose="020F0502020204030204" pitchFamily="34" charset="0"/>
            </a:endParaRPr>
          </a:p>
          <a:p>
            <a:pPr marL="0" indent="0">
              <a:buNone/>
            </a:pPr>
            <a:endParaRPr lang="nl-NL" sz="1800" b="1" dirty="0">
              <a:effectLst/>
              <a:ea typeface="Calibri" panose="020F0502020204030204" pitchFamily="34" charset="0"/>
            </a:endParaRPr>
          </a:p>
          <a:p>
            <a:pPr>
              <a:buFont typeface="Wingdings" panose="05000000000000000000" pitchFamily="2" charset="2"/>
              <a:buChar char="Ø"/>
            </a:pPr>
            <a:r>
              <a:rPr lang="nl-NL" sz="1800" b="1" dirty="0">
                <a:effectLst/>
                <a:ea typeface="Calibri" panose="020F0502020204030204" pitchFamily="34" charset="0"/>
              </a:rPr>
              <a:t>Focus </a:t>
            </a:r>
            <a:r>
              <a:rPr lang="nl-NL" sz="1800" dirty="0">
                <a:ea typeface="Calibri" panose="020F0502020204030204" pitchFamily="34" charset="0"/>
                <a:sym typeface="Wingdings" panose="05000000000000000000" pitchFamily="2" charset="2"/>
              </a:rPr>
              <a:t> </a:t>
            </a:r>
            <a:r>
              <a:rPr lang="nl-NL" sz="1800" dirty="0">
                <a:effectLst/>
                <a:ea typeface="Calibri" panose="020F0502020204030204" pitchFamily="34" charset="0"/>
              </a:rPr>
              <a:t>beweging naar het vergroten van de eigen kracht en zelfredzaamheid van jeugdigen, gezinnen en de sociale omgeving. </a:t>
            </a:r>
            <a:endParaRPr lang="nl-NL" sz="1800" b="1" dirty="0">
              <a:effectLst/>
              <a:ea typeface="Calibri" panose="020F0502020204030204" pitchFamily="34" charset="0"/>
            </a:endParaRPr>
          </a:p>
          <a:p>
            <a:pPr marL="0" indent="0">
              <a:buNone/>
            </a:pPr>
            <a:endParaRPr lang="en-US" sz="1800" dirty="0"/>
          </a:p>
          <a:p>
            <a:pPr marL="0" indent="0">
              <a:buNone/>
            </a:pPr>
            <a:endParaRPr lang="en-US" sz="1800" dirty="0"/>
          </a:p>
          <a:p>
            <a:pPr marL="0" indent="0">
              <a:buNone/>
            </a:pPr>
            <a:endParaRPr lang="en-US" sz="1800" dirty="0"/>
          </a:p>
          <a:p>
            <a:pPr marL="0" indent="0">
              <a:buNone/>
            </a:pPr>
            <a:r>
              <a:rPr lang="en-US" sz="1400" i="1" dirty="0"/>
              <a:t> </a:t>
            </a:r>
          </a:p>
        </p:txBody>
      </p:sp>
    </p:spTree>
    <p:extLst>
      <p:ext uri="{BB962C8B-B14F-4D97-AF65-F5344CB8AC3E}">
        <p14:creationId xmlns:p14="http://schemas.microsoft.com/office/powerpoint/2010/main" val="411518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Content Placeholder 31">
            <a:extLst>
              <a:ext uri="{FF2B5EF4-FFF2-40B4-BE49-F238E27FC236}">
                <a16:creationId xmlns:a16="http://schemas.microsoft.com/office/drawing/2014/main" id="{7740DEBA-2BC9-D011-F187-FBFCBDFAD27E}"/>
              </a:ext>
            </a:extLst>
          </p:cNvPr>
          <p:cNvSpPr>
            <a:spLocks noGrp="1"/>
          </p:cNvSpPr>
          <p:nvPr>
            <p:ph idx="4294967295"/>
          </p:nvPr>
        </p:nvSpPr>
        <p:spPr>
          <a:xfrm>
            <a:off x="831849" y="1463040"/>
            <a:ext cx="10775343" cy="4071068"/>
          </a:xfrm>
        </p:spPr>
        <p:txBody>
          <a:bodyPr>
            <a:noAutofit/>
          </a:bodyPr>
          <a:lstStyle/>
          <a:p>
            <a:pPr>
              <a:lnSpc>
                <a:spcPct val="100000"/>
              </a:lnSpc>
            </a:pPr>
            <a:endParaRPr lang="nl-NL" sz="800">
              <a:solidFill>
                <a:srgbClr val="000000"/>
              </a:solidFill>
              <a:effectLst/>
              <a:ea typeface="Calibri" panose="020F0502020204030204" pitchFamily="34" charset="0"/>
            </a:endParaRPr>
          </a:p>
          <a:p>
            <a:pPr>
              <a:lnSpc>
                <a:spcPct val="100000"/>
              </a:lnSpc>
            </a:pPr>
            <a:endParaRPr lang="nl-NL" sz="800">
              <a:solidFill>
                <a:srgbClr val="000000"/>
              </a:solidFill>
              <a:effectLst/>
              <a:ea typeface="Calibri" panose="020F0502020204030204" pitchFamily="34" charset="0"/>
            </a:endParaRPr>
          </a:p>
        </p:txBody>
      </p:sp>
      <p:sp>
        <p:nvSpPr>
          <p:cNvPr id="14" name="Rechthoek 13">
            <a:extLst>
              <a:ext uri="{FF2B5EF4-FFF2-40B4-BE49-F238E27FC236}">
                <a16:creationId xmlns:a16="http://schemas.microsoft.com/office/drawing/2014/main" id="{CD0547B5-4627-468B-DBCB-205682839E80}"/>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DEEC3DA8-9331-2352-EFCA-E4DB6D7F4B22}"/>
              </a:ext>
            </a:extLst>
          </p:cNvPr>
          <p:cNvSpPr txBox="1">
            <a:spLocks/>
          </p:cNvSpPr>
          <p:nvPr/>
        </p:nvSpPr>
        <p:spPr>
          <a:xfrm>
            <a:off x="831849" y="448628"/>
            <a:ext cx="10180421"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a:solidFill>
                  <a:srgbClr val="002060"/>
                </a:solidFill>
                <a:latin typeface="+mn-lt"/>
              </a:rPr>
              <a:t>Wat zijn de doelstellingen van de subsidie?</a:t>
            </a:r>
          </a:p>
        </p:txBody>
      </p:sp>
      <p:sp>
        <p:nvSpPr>
          <p:cNvPr id="2" name="Content Placeholder 31">
            <a:extLst>
              <a:ext uri="{FF2B5EF4-FFF2-40B4-BE49-F238E27FC236}">
                <a16:creationId xmlns:a16="http://schemas.microsoft.com/office/drawing/2014/main" id="{C30A7D6D-7DB2-25AF-9863-F4314C919650}"/>
              </a:ext>
            </a:extLst>
          </p:cNvPr>
          <p:cNvSpPr txBox="1">
            <a:spLocks/>
          </p:cNvSpPr>
          <p:nvPr/>
        </p:nvSpPr>
        <p:spPr>
          <a:xfrm>
            <a:off x="857415" y="1570165"/>
            <a:ext cx="10277310" cy="4451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1800" dirty="0">
                <a:solidFill>
                  <a:srgbClr val="000000"/>
                </a:solidFill>
                <a:effectLst/>
                <a:ea typeface="Calibri" panose="020F0502020204030204" pitchFamily="34" charset="0"/>
              </a:rPr>
              <a:t>De dikgedrukte doelen zijn algemeen geformuleerde doelen, waar de gedragen transformatiedoelen (schuingedrukt) uit voortvloeien. Deze zijn onderverdeeld in drie thema’s: dichtbij, thuis en integraa</a:t>
            </a:r>
            <a:r>
              <a:rPr lang="nl-NL" sz="1800" dirty="0">
                <a:solidFill>
                  <a:srgbClr val="000000"/>
                </a:solidFill>
                <a:ea typeface="Calibri" panose="020F0502020204030204" pitchFamily="34" charset="0"/>
              </a:rPr>
              <a:t>l. </a:t>
            </a:r>
            <a:endParaRPr lang="nl-NL" sz="1800" dirty="0">
              <a:solidFill>
                <a:srgbClr val="000000"/>
              </a:solidFill>
              <a:effectLst/>
              <a:ea typeface="Calibri" panose="020F0502020204030204" pitchFamily="34" charset="0"/>
            </a:endParaRPr>
          </a:p>
          <a:p>
            <a:pPr marL="0" indent="0">
              <a:lnSpc>
                <a:spcPct val="100000"/>
              </a:lnSpc>
              <a:buNone/>
            </a:pPr>
            <a:endParaRPr lang="nl-NL" sz="1800" b="1" i="1" dirty="0">
              <a:solidFill>
                <a:srgbClr val="000000"/>
              </a:solidFill>
              <a:ea typeface="Calibri" panose="020F0502020204030204" pitchFamily="34" charset="0"/>
            </a:endParaRPr>
          </a:p>
          <a:p>
            <a:pPr marL="0" indent="0">
              <a:lnSpc>
                <a:spcPct val="100000"/>
              </a:lnSpc>
              <a:buNone/>
            </a:pPr>
            <a:r>
              <a:rPr lang="nl-NL" sz="1800" b="1" i="1" dirty="0">
                <a:solidFill>
                  <a:srgbClr val="000000"/>
                </a:solidFill>
                <a:effectLst/>
                <a:ea typeface="Calibri" panose="020F0502020204030204" pitchFamily="34" charset="0"/>
              </a:rPr>
              <a:t>Thema ‘dichtbíj’</a:t>
            </a:r>
            <a:endParaRPr lang="nl-NL" sz="1800" b="1" dirty="0">
              <a:solidFill>
                <a:srgbClr val="000000"/>
              </a:solidFill>
              <a:effectLst/>
              <a:ea typeface="Calibri" panose="020F0502020204030204" pitchFamily="34" charset="0"/>
            </a:endParaRPr>
          </a:p>
          <a:p>
            <a:pPr>
              <a:lnSpc>
                <a:spcPct val="100000"/>
              </a:lnSpc>
            </a:pPr>
            <a:r>
              <a:rPr lang="nl-NL" sz="1800" b="1" dirty="0">
                <a:solidFill>
                  <a:srgbClr val="000000"/>
                </a:solidFill>
                <a:ea typeface="Calibri" panose="020F0502020204030204" pitchFamily="34" charset="0"/>
              </a:rPr>
              <a:t>1</a:t>
            </a:r>
            <a:r>
              <a:rPr lang="nl-NL" sz="1800" b="1" dirty="0">
                <a:solidFill>
                  <a:srgbClr val="000000"/>
                </a:solidFill>
                <a:effectLst/>
                <a:ea typeface="Calibri" panose="020F0502020204030204" pitchFamily="34" charset="0"/>
              </a:rPr>
              <a:t>. Meer individuele voorzieningen worden als basis- of collectieve voorzieningen ingezet </a:t>
            </a:r>
            <a:endParaRPr lang="nl-NL" sz="1800" dirty="0">
              <a:solidFill>
                <a:srgbClr val="000000"/>
              </a:solidFill>
              <a:effectLst/>
              <a:ea typeface="Calibri" panose="020F0502020204030204" pitchFamily="34" charset="0"/>
            </a:endParaRPr>
          </a:p>
          <a:p>
            <a:pPr marL="0" indent="0">
              <a:lnSpc>
                <a:spcPct val="100000"/>
              </a:lnSpc>
              <a:buNone/>
            </a:pPr>
            <a:r>
              <a:rPr lang="nl-NL" sz="1800" i="1" dirty="0">
                <a:solidFill>
                  <a:srgbClr val="000000"/>
                </a:solidFill>
                <a:effectLst/>
                <a:ea typeface="Calibri" panose="020F0502020204030204" pitchFamily="34" charset="0"/>
              </a:rPr>
              <a:t>Jeugdhulpaanbieders werken samen met partners in het preventieve veld voor het afschalen naar voorliggende oplossingen, wat leidt tot duurzame uitstroom uit de jeugdhulp. </a:t>
            </a:r>
            <a:endParaRPr lang="nl-NL" sz="1800" dirty="0">
              <a:solidFill>
                <a:srgbClr val="000000"/>
              </a:solidFill>
              <a:effectLst/>
              <a:ea typeface="Calibri" panose="020F0502020204030204" pitchFamily="34" charset="0"/>
            </a:endParaRPr>
          </a:p>
          <a:p>
            <a:pPr>
              <a:lnSpc>
                <a:spcPct val="100000"/>
              </a:lnSpc>
            </a:pPr>
            <a:r>
              <a:rPr lang="nl-NL" sz="1800" b="1" dirty="0">
                <a:solidFill>
                  <a:srgbClr val="000000"/>
                </a:solidFill>
                <a:ea typeface="Calibri" panose="020F0502020204030204" pitchFamily="34" charset="0"/>
              </a:rPr>
              <a:t>2</a:t>
            </a:r>
            <a:r>
              <a:rPr lang="nl-NL" sz="1800" b="1" dirty="0">
                <a:solidFill>
                  <a:srgbClr val="000000"/>
                </a:solidFill>
                <a:effectLst/>
                <a:ea typeface="Calibri" panose="020F0502020204030204" pitchFamily="34" charset="0"/>
              </a:rPr>
              <a:t>. Verbeteren aansluiting jeugdhulp, onderwijs en kinderopvang </a:t>
            </a:r>
            <a:endParaRPr lang="nl-NL" sz="1800" dirty="0">
              <a:solidFill>
                <a:srgbClr val="000000"/>
              </a:solidFill>
              <a:effectLst/>
              <a:ea typeface="Calibri" panose="020F0502020204030204" pitchFamily="34" charset="0"/>
            </a:endParaRPr>
          </a:p>
          <a:p>
            <a:pPr marL="0" indent="0">
              <a:lnSpc>
                <a:spcPct val="100000"/>
              </a:lnSpc>
              <a:buNone/>
            </a:pPr>
            <a:r>
              <a:rPr lang="nl-NL" sz="1800" i="1" dirty="0">
                <a:solidFill>
                  <a:srgbClr val="000000"/>
                </a:solidFill>
                <a:effectLst/>
                <a:ea typeface="Calibri" panose="020F0502020204030204" pitchFamily="34" charset="0"/>
              </a:rPr>
              <a:t>Eind 2024 is er een passend aanbod voor kinderen die extra ondersteuning nodig hebben, zodat zij op de reguliere kinder- of buitenschoolse opvang kunnen blijven. </a:t>
            </a:r>
            <a:endParaRPr lang="nl-NL" sz="18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237841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26B720E-AB19-745A-3C08-4D82F7F6B769}"/>
              </a:ext>
            </a:extLst>
          </p:cNvPr>
          <p:cNvSpPr txBox="1">
            <a:spLocks/>
          </p:cNvSpPr>
          <p:nvPr/>
        </p:nvSpPr>
        <p:spPr>
          <a:xfrm>
            <a:off x="831849" y="448628"/>
            <a:ext cx="10180421"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a:solidFill>
                  <a:srgbClr val="002060"/>
                </a:solidFill>
                <a:latin typeface="+mn-lt"/>
              </a:rPr>
              <a:t>Wat zijn de doelstellingen van de subsidie?</a:t>
            </a:r>
          </a:p>
        </p:txBody>
      </p:sp>
      <p:sp>
        <p:nvSpPr>
          <p:cNvPr id="5" name="Rechthoek 4">
            <a:extLst>
              <a:ext uri="{FF2B5EF4-FFF2-40B4-BE49-F238E27FC236}">
                <a16:creationId xmlns:a16="http://schemas.microsoft.com/office/drawing/2014/main" id="{3CB57BFB-FBBD-DB3D-0A6D-3C2BD8E07B5E}"/>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ontent Placeholder 31">
            <a:extLst>
              <a:ext uri="{FF2B5EF4-FFF2-40B4-BE49-F238E27FC236}">
                <a16:creationId xmlns:a16="http://schemas.microsoft.com/office/drawing/2014/main" id="{64308889-AA7D-E27E-19A5-595F2659DFCF}"/>
              </a:ext>
            </a:extLst>
          </p:cNvPr>
          <p:cNvSpPr txBox="1">
            <a:spLocks/>
          </p:cNvSpPr>
          <p:nvPr/>
        </p:nvSpPr>
        <p:spPr>
          <a:xfrm>
            <a:off x="857415" y="1570165"/>
            <a:ext cx="10502736" cy="4451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1800" b="1" i="1" dirty="0">
                <a:solidFill>
                  <a:srgbClr val="000000"/>
                </a:solidFill>
                <a:effectLst/>
                <a:ea typeface="Calibri" panose="020F0502020204030204" pitchFamily="34" charset="0"/>
              </a:rPr>
              <a:t>Thema ‘thuis’</a:t>
            </a:r>
            <a:endParaRPr lang="nl-NL" sz="1800" b="1" dirty="0">
              <a:solidFill>
                <a:srgbClr val="000000"/>
              </a:solidFill>
              <a:effectLst/>
              <a:ea typeface="Calibri" panose="020F0502020204030204" pitchFamily="34" charset="0"/>
            </a:endParaRPr>
          </a:p>
          <a:p>
            <a:pPr>
              <a:lnSpc>
                <a:spcPct val="100000"/>
              </a:lnSpc>
            </a:pPr>
            <a:r>
              <a:rPr lang="nl-NL" sz="1800" b="1" dirty="0">
                <a:solidFill>
                  <a:srgbClr val="000000"/>
                </a:solidFill>
                <a:effectLst/>
                <a:ea typeface="Calibri" panose="020F0502020204030204" pitchFamily="34" charset="0"/>
              </a:rPr>
              <a:t>3. Meer kinderen groeien zo thuis mogelijk op in een veilige omgeving</a:t>
            </a:r>
            <a:endParaRPr lang="nl-NL" sz="1800" dirty="0">
              <a:solidFill>
                <a:srgbClr val="000000"/>
              </a:solidFill>
              <a:effectLst/>
              <a:ea typeface="Calibri" panose="020F0502020204030204" pitchFamily="34" charset="0"/>
            </a:endParaRPr>
          </a:p>
          <a:p>
            <a:pPr marL="0" indent="0">
              <a:lnSpc>
                <a:spcPct val="100000"/>
              </a:lnSpc>
              <a:buNone/>
            </a:pPr>
            <a:r>
              <a:rPr lang="nl-NL" sz="1800" i="1" dirty="0">
                <a:solidFill>
                  <a:srgbClr val="000000"/>
                </a:solidFill>
                <a:effectLst/>
                <a:ea typeface="Calibri" panose="020F0502020204030204" pitchFamily="34" charset="0"/>
              </a:rPr>
              <a:t>Eind 2024 maken jeugdhulpaanbieders en toegangsteams gebruik van de inzet van ervaringsdeskundigen, waarmee kinderen zo lang mogelijk in een veilige omgeving opgroeien.</a:t>
            </a:r>
          </a:p>
          <a:p>
            <a:pPr>
              <a:lnSpc>
                <a:spcPct val="100000"/>
              </a:lnSpc>
            </a:pPr>
            <a:r>
              <a:rPr lang="nl-NL" sz="1800" b="1" dirty="0">
                <a:solidFill>
                  <a:srgbClr val="000000"/>
                </a:solidFill>
                <a:effectLst/>
                <a:ea typeface="Calibri" panose="020F0502020204030204" pitchFamily="34" charset="0"/>
              </a:rPr>
              <a:t>4. Indien jeugdhulp noodzakelijk is, krijgen kinderen ambulante hulp in een veilige thuissituatie </a:t>
            </a:r>
            <a:endParaRPr lang="nl-NL" sz="1800" dirty="0">
              <a:solidFill>
                <a:srgbClr val="000000"/>
              </a:solidFill>
              <a:effectLst/>
              <a:ea typeface="Calibri" panose="020F0502020204030204" pitchFamily="34" charset="0"/>
            </a:endParaRPr>
          </a:p>
          <a:p>
            <a:pPr marL="0" indent="0">
              <a:lnSpc>
                <a:spcPct val="100000"/>
              </a:lnSpc>
              <a:buNone/>
            </a:pPr>
            <a:r>
              <a:rPr lang="nl-NL" sz="1800" i="1" dirty="0">
                <a:solidFill>
                  <a:srgbClr val="000000"/>
                </a:solidFill>
                <a:effectLst/>
                <a:ea typeface="Calibri" panose="020F0502020204030204" pitchFamily="34" charset="0"/>
              </a:rPr>
              <a:t>Eind 2024 is het aanbod (intensieve) ambulante jeugdhulp dat gericht is op alle leden van het gezin toegenomen, waarmee verblijf voorkomen wordt. </a:t>
            </a:r>
          </a:p>
          <a:p>
            <a:pPr>
              <a:lnSpc>
                <a:spcPct val="100000"/>
              </a:lnSpc>
            </a:pPr>
            <a:r>
              <a:rPr lang="nl-NL" sz="1800" b="1" dirty="0">
                <a:solidFill>
                  <a:srgbClr val="000000"/>
                </a:solidFill>
                <a:ea typeface="Calibri" panose="020F0502020204030204" pitchFamily="34" charset="0"/>
              </a:rPr>
              <a:t>5</a:t>
            </a:r>
            <a:r>
              <a:rPr lang="nl-NL" sz="1800" b="1" dirty="0">
                <a:solidFill>
                  <a:srgbClr val="000000"/>
                </a:solidFill>
                <a:effectLst/>
                <a:ea typeface="Calibri" panose="020F0502020204030204" pitchFamily="34" charset="0"/>
              </a:rPr>
              <a:t>. Als thuis niet kan, dan verblijf waar passende jeugdhulp direct wordt opgestart </a:t>
            </a:r>
            <a:endParaRPr lang="nl-NL" sz="1800" dirty="0">
              <a:solidFill>
                <a:srgbClr val="000000"/>
              </a:solidFill>
              <a:effectLst/>
              <a:ea typeface="Calibri" panose="020F0502020204030204" pitchFamily="34" charset="0"/>
            </a:endParaRPr>
          </a:p>
          <a:p>
            <a:pPr marL="0" indent="0">
              <a:lnSpc>
                <a:spcPct val="100000"/>
              </a:lnSpc>
              <a:buNone/>
            </a:pPr>
            <a:r>
              <a:rPr lang="nl-NL" sz="1800" i="1" dirty="0">
                <a:solidFill>
                  <a:srgbClr val="000000"/>
                </a:solidFill>
                <a:effectLst/>
                <a:ea typeface="Calibri" panose="020F0502020204030204" pitchFamily="34" charset="0"/>
              </a:rPr>
              <a:t>Eind 2024 krijgt iedere jongere vanaf de start van een verblijfsindicatie direct passende hulp, aansluitend op diens behoeften. </a:t>
            </a:r>
            <a:endParaRPr lang="nl-NL" sz="18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907567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1">
            <a:extLst>
              <a:ext uri="{FF2B5EF4-FFF2-40B4-BE49-F238E27FC236}">
                <a16:creationId xmlns:a16="http://schemas.microsoft.com/office/drawing/2014/main" id="{075D8B61-E23A-8930-8DF0-6576C4FA8EA1}"/>
              </a:ext>
            </a:extLst>
          </p:cNvPr>
          <p:cNvSpPr txBox="1">
            <a:spLocks/>
          </p:cNvSpPr>
          <p:nvPr/>
        </p:nvSpPr>
        <p:spPr>
          <a:xfrm>
            <a:off x="857415" y="1570165"/>
            <a:ext cx="10629735" cy="4451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1800" b="1" i="1" dirty="0">
                <a:solidFill>
                  <a:srgbClr val="000000"/>
                </a:solidFill>
                <a:effectLst/>
                <a:ea typeface="Calibri" panose="020F0502020204030204" pitchFamily="34" charset="0"/>
              </a:rPr>
              <a:t>Thema ‘integraal’</a:t>
            </a:r>
            <a:endParaRPr lang="nl-NL" sz="1800" b="1" dirty="0">
              <a:solidFill>
                <a:srgbClr val="000000"/>
              </a:solidFill>
              <a:effectLst/>
              <a:ea typeface="Calibri" panose="020F0502020204030204" pitchFamily="34" charset="0"/>
            </a:endParaRPr>
          </a:p>
          <a:p>
            <a:pPr>
              <a:lnSpc>
                <a:spcPct val="100000"/>
              </a:lnSpc>
            </a:pPr>
            <a:r>
              <a:rPr lang="nl-NL" sz="1800" b="1" dirty="0">
                <a:solidFill>
                  <a:srgbClr val="000000"/>
                </a:solidFill>
                <a:ea typeface="Calibri" panose="020F0502020204030204" pitchFamily="34" charset="0"/>
              </a:rPr>
              <a:t>6</a:t>
            </a:r>
            <a:r>
              <a:rPr lang="nl-NL" sz="1800" b="1" dirty="0">
                <a:solidFill>
                  <a:srgbClr val="000000"/>
                </a:solidFill>
                <a:effectLst/>
                <a:ea typeface="Calibri" panose="020F0502020204030204" pitchFamily="34" charset="0"/>
              </a:rPr>
              <a:t>. Betere doorgaande lijn van 18- naar 18+</a:t>
            </a:r>
          </a:p>
          <a:p>
            <a:pPr marL="0" indent="0">
              <a:lnSpc>
                <a:spcPct val="100000"/>
              </a:lnSpc>
              <a:buNone/>
            </a:pPr>
            <a:r>
              <a:rPr lang="nl-NL" sz="1800" i="1" dirty="0">
                <a:solidFill>
                  <a:srgbClr val="000000"/>
                </a:solidFill>
                <a:effectLst/>
                <a:ea typeface="Calibri" panose="020F0502020204030204" pitchFamily="34" charset="0"/>
              </a:rPr>
              <a:t>Per 2025 is er een passend zorgaanbod voor jongeren tussen 16 en 25 jaar oud die vanuit de Jeugdwet de overgang maken naar de Wmo. </a:t>
            </a:r>
          </a:p>
          <a:p>
            <a:pPr>
              <a:lnSpc>
                <a:spcPct val="100000"/>
              </a:lnSpc>
            </a:pPr>
            <a:r>
              <a:rPr lang="nl-NL" sz="1800" b="1" dirty="0">
                <a:solidFill>
                  <a:srgbClr val="000000"/>
                </a:solidFill>
                <a:ea typeface="Calibri" panose="020F0502020204030204" pitchFamily="34" charset="0"/>
              </a:rPr>
              <a:t>7</a:t>
            </a:r>
            <a:r>
              <a:rPr lang="nl-NL" sz="1800" b="1" dirty="0">
                <a:solidFill>
                  <a:srgbClr val="000000"/>
                </a:solidFill>
                <a:effectLst/>
                <a:ea typeface="Calibri" panose="020F0502020204030204" pitchFamily="34" charset="0"/>
              </a:rPr>
              <a:t>. Meer afgestemde ondersteuning tussen verschillende sectoren, ook bij Crisis </a:t>
            </a:r>
            <a:endParaRPr lang="nl-NL" sz="1800" dirty="0">
              <a:solidFill>
                <a:srgbClr val="000000"/>
              </a:solidFill>
              <a:effectLst/>
              <a:ea typeface="Calibri" panose="020F0502020204030204" pitchFamily="34" charset="0"/>
            </a:endParaRPr>
          </a:p>
          <a:p>
            <a:pPr marL="0" indent="0">
              <a:lnSpc>
                <a:spcPct val="100000"/>
              </a:lnSpc>
              <a:buNone/>
            </a:pPr>
            <a:r>
              <a:rPr lang="nl-NL" sz="1800" i="1" dirty="0">
                <a:solidFill>
                  <a:srgbClr val="000000"/>
                </a:solidFill>
                <a:effectLst/>
                <a:ea typeface="Calibri" panose="020F0502020204030204" pitchFamily="34" charset="0"/>
              </a:rPr>
              <a:t>Bij alle gezinnen waar zorg nodig is van verschillende zorgaanbieders, worden de samenwerkingsafspraken over de diverse inzet vastgelegd in het ondersteunings- of behandelplan. </a:t>
            </a:r>
          </a:p>
          <a:p>
            <a:pPr>
              <a:lnSpc>
                <a:spcPct val="100000"/>
              </a:lnSpc>
            </a:pPr>
            <a:r>
              <a:rPr lang="nl-NL" sz="1800" b="1" dirty="0">
                <a:solidFill>
                  <a:srgbClr val="000000"/>
                </a:solidFill>
                <a:effectLst/>
                <a:ea typeface="Calibri" panose="020F0502020204030204" pitchFamily="34" charset="0"/>
              </a:rPr>
              <a:t>8. Korte lijnen en samenwerking </a:t>
            </a:r>
            <a:endParaRPr lang="nl-NL" sz="1800" dirty="0">
              <a:solidFill>
                <a:srgbClr val="000000"/>
              </a:solidFill>
              <a:effectLst/>
              <a:ea typeface="Calibri" panose="020F0502020204030204" pitchFamily="34" charset="0"/>
            </a:endParaRPr>
          </a:p>
          <a:p>
            <a:pPr marL="0" indent="0">
              <a:lnSpc>
                <a:spcPct val="100000"/>
              </a:lnSpc>
              <a:buNone/>
            </a:pPr>
            <a:r>
              <a:rPr lang="nl-NL" sz="1800" i="1" dirty="0">
                <a:solidFill>
                  <a:srgbClr val="000000"/>
                </a:solidFill>
                <a:effectLst/>
                <a:ea typeface="Calibri" panose="020F0502020204030204" pitchFamily="34" charset="0"/>
              </a:rPr>
              <a:t>In de tweede helft van 2024 is er een platform beschikbaar voor gemeenten, toegangsteams en (preventieve) zorgaanbieders om kennis te delen, ervaringen uit te wisselen en best practices te delen. </a:t>
            </a:r>
            <a:endParaRPr lang="nl-NL" sz="1800" dirty="0">
              <a:solidFill>
                <a:srgbClr val="000000"/>
              </a:solidFill>
              <a:effectLst/>
              <a:ea typeface="Calibri" panose="020F0502020204030204" pitchFamily="34" charset="0"/>
            </a:endParaRPr>
          </a:p>
        </p:txBody>
      </p:sp>
      <p:sp>
        <p:nvSpPr>
          <p:cNvPr id="4" name="Titel 1">
            <a:extLst>
              <a:ext uri="{FF2B5EF4-FFF2-40B4-BE49-F238E27FC236}">
                <a16:creationId xmlns:a16="http://schemas.microsoft.com/office/drawing/2014/main" id="{10403BBD-9673-C97A-1F7A-2119A9475933}"/>
              </a:ext>
            </a:extLst>
          </p:cNvPr>
          <p:cNvSpPr txBox="1">
            <a:spLocks/>
          </p:cNvSpPr>
          <p:nvPr/>
        </p:nvSpPr>
        <p:spPr>
          <a:xfrm>
            <a:off x="831849" y="448628"/>
            <a:ext cx="10180421"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a:solidFill>
                  <a:srgbClr val="002060"/>
                </a:solidFill>
                <a:latin typeface="+mn-lt"/>
              </a:rPr>
              <a:t>Wat zijn de doelstellingen van de subsidie?</a:t>
            </a:r>
          </a:p>
        </p:txBody>
      </p:sp>
      <p:sp>
        <p:nvSpPr>
          <p:cNvPr id="5" name="Rechthoek 4">
            <a:extLst>
              <a:ext uri="{FF2B5EF4-FFF2-40B4-BE49-F238E27FC236}">
                <a16:creationId xmlns:a16="http://schemas.microsoft.com/office/drawing/2014/main" id="{671209F1-906F-F090-E8CA-5C173D1CC979}"/>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76278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Content Placeholder 31">
            <a:extLst>
              <a:ext uri="{FF2B5EF4-FFF2-40B4-BE49-F238E27FC236}">
                <a16:creationId xmlns:a16="http://schemas.microsoft.com/office/drawing/2014/main" id="{7740DEBA-2BC9-D011-F187-FBFCBDFAD27E}"/>
              </a:ext>
            </a:extLst>
          </p:cNvPr>
          <p:cNvSpPr>
            <a:spLocks noGrp="1"/>
          </p:cNvSpPr>
          <p:nvPr>
            <p:ph idx="4294967295"/>
          </p:nvPr>
        </p:nvSpPr>
        <p:spPr>
          <a:xfrm>
            <a:off x="857414" y="1570165"/>
            <a:ext cx="10705935" cy="4451350"/>
          </a:xfrm>
        </p:spPr>
        <p:txBody>
          <a:bodyPr>
            <a:noAutofit/>
          </a:bodyPr>
          <a:lstStyle/>
          <a:p>
            <a:pPr marL="0" indent="0">
              <a:buNone/>
            </a:pPr>
            <a:r>
              <a:rPr lang="nl-NL" sz="1800" dirty="0">
                <a:ea typeface="Calibri" panose="020F0502020204030204" pitchFamily="34" charset="0"/>
                <a:cs typeface="Arial" panose="020B0604020202020204" pitchFamily="34" charset="0"/>
              </a:rPr>
              <a:t>De subsidie </a:t>
            </a:r>
            <a:r>
              <a:rPr lang="nl-NL" sz="1800" dirty="0">
                <a:effectLst/>
                <a:ea typeface="Calibri" panose="020F0502020204030204" pitchFamily="34" charset="0"/>
                <a:cs typeface="Arial" panose="020B0604020202020204" pitchFamily="34" charset="0"/>
              </a:rPr>
              <a:t>wordt uitsluitend verleend aan de </a:t>
            </a:r>
            <a:r>
              <a:rPr lang="nl-NL" sz="1800" b="1" dirty="0">
                <a:effectLst/>
                <a:ea typeface="Calibri" panose="020F0502020204030204" pitchFamily="34" charset="0"/>
                <a:cs typeface="Arial" panose="020B0604020202020204" pitchFamily="34" charset="0"/>
              </a:rPr>
              <a:t>penvoerder</a:t>
            </a:r>
            <a:r>
              <a:rPr lang="nl-NL" sz="1800" dirty="0">
                <a:effectLst/>
                <a:ea typeface="Calibri" panose="020F0502020204030204" pitchFamily="34" charset="0"/>
                <a:cs typeface="Arial" panose="020B0604020202020204" pitchFamily="34" charset="0"/>
              </a:rPr>
              <a:t>, zijnde een: </a:t>
            </a:r>
          </a:p>
          <a:p>
            <a:r>
              <a:rPr lang="nl-NL" sz="1800" dirty="0">
                <a:effectLst/>
                <a:ea typeface="Calibri" panose="020F0502020204030204" pitchFamily="34" charset="0"/>
                <a:cs typeface="Arial" panose="020B0604020202020204" pitchFamily="34" charset="0"/>
              </a:rPr>
              <a:t>gemeentelijk toegangsteam van Samen voor Jeugd en/of; </a:t>
            </a:r>
          </a:p>
          <a:p>
            <a:r>
              <a:rPr lang="nl-NL" sz="1800" dirty="0">
                <a:effectLst/>
                <a:ea typeface="Calibri" panose="020F0502020204030204" pitchFamily="34" charset="0"/>
                <a:cs typeface="Arial" panose="020B0604020202020204" pitchFamily="34" charset="0"/>
              </a:rPr>
              <a:t>gesubsidieerde partijen in het voorliggend veld van de gemeenten van Samen voor Jeugd en;</a:t>
            </a:r>
          </a:p>
          <a:p>
            <a:r>
              <a:rPr lang="nl-NL" sz="1800" dirty="0">
                <a:effectLst/>
                <a:ea typeface="Calibri" panose="020F0502020204030204" pitchFamily="34" charset="0"/>
                <a:cs typeface="Arial" panose="020B0604020202020204" pitchFamily="34" charset="0"/>
              </a:rPr>
              <a:t>jeugdhulpaanbieders specialistische jeugdhulp.</a:t>
            </a:r>
          </a:p>
          <a:p>
            <a:pPr marL="0" indent="0">
              <a:buNone/>
            </a:pPr>
            <a:endParaRPr lang="nl-NL" sz="1800" dirty="0">
              <a:ea typeface="Calibri" panose="020F0502020204030204" pitchFamily="34" charset="0"/>
              <a:cs typeface="Arial" panose="020B0604020202020204" pitchFamily="34" charset="0"/>
            </a:endParaRPr>
          </a:p>
          <a:p>
            <a:pPr>
              <a:buFont typeface="Wingdings" panose="05000000000000000000" pitchFamily="2" charset="2"/>
              <a:buChar char="Ø"/>
            </a:pPr>
            <a:r>
              <a:rPr lang="nl-NL" sz="1800" dirty="0">
                <a:ea typeface="Calibri" panose="020F0502020204030204" pitchFamily="34" charset="0"/>
                <a:cs typeface="Arial" panose="020B0604020202020204" pitchFamily="34" charset="0"/>
              </a:rPr>
              <a:t>De subsidie wordt aangevraagd door één </a:t>
            </a:r>
            <a:r>
              <a:rPr lang="nl-NL" sz="1800" b="1" dirty="0">
                <a:ea typeface="Calibri" panose="020F0502020204030204" pitchFamily="34" charset="0"/>
                <a:cs typeface="Arial" panose="020B0604020202020204" pitchFamily="34" charset="0"/>
              </a:rPr>
              <a:t>penvoerder</a:t>
            </a:r>
            <a:r>
              <a:rPr lang="nl-NL" sz="1800" dirty="0">
                <a:ea typeface="Calibri" panose="020F0502020204030204" pitchFamily="34" charset="0"/>
                <a:cs typeface="Arial" panose="020B0604020202020204" pitchFamily="34" charset="0"/>
              </a:rPr>
              <a:t>, die minimaal met één andere partij </a:t>
            </a:r>
            <a:r>
              <a:rPr lang="nl-NL" sz="1800" b="1" dirty="0">
                <a:ea typeface="Calibri" panose="020F0502020204030204" pitchFamily="34" charset="0"/>
                <a:cs typeface="Arial" panose="020B0604020202020204" pitchFamily="34" charset="0"/>
              </a:rPr>
              <a:t>samenwerkt</a:t>
            </a:r>
            <a:r>
              <a:rPr lang="nl-NL" sz="1800" dirty="0">
                <a:ea typeface="Calibri" panose="020F0502020204030204" pitchFamily="34" charset="0"/>
                <a:cs typeface="Arial" panose="020B0604020202020204" pitchFamily="34" charset="0"/>
              </a:rPr>
              <a:t>. </a:t>
            </a:r>
          </a:p>
          <a:p>
            <a:pPr>
              <a:buFont typeface="Wingdings" panose="05000000000000000000" pitchFamily="2" charset="2"/>
              <a:buChar char="Ø"/>
            </a:pPr>
            <a:r>
              <a:rPr lang="nl-NL" sz="1800" dirty="0">
                <a:effectLst/>
                <a:ea typeface="Calibri" panose="020F0502020204030204" pitchFamily="34" charset="0"/>
                <a:cs typeface="Arial" panose="020B0604020202020204" pitchFamily="34" charset="0"/>
              </a:rPr>
              <a:t>In de subsidieaanvraag maakt de penvoerder duidelijk op welke wijze de activiteiten in samenwerking tussen twee of meer organisaties </a:t>
            </a:r>
            <a:r>
              <a:rPr lang="nl-NL" sz="1800" dirty="0">
                <a:ea typeface="Calibri" panose="020F0502020204030204" pitchFamily="34" charset="0"/>
                <a:cs typeface="Arial" panose="020B0604020202020204" pitchFamily="34" charset="0"/>
              </a:rPr>
              <a:t>(zie hierboven) </a:t>
            </a:r>
            <a:r>
              <a:rPr lang="nl-NL" sz="1800" dirty="0">
                <a:effectLst/>
                <a:ea typeface="Calibri" panose="020F0502020204030204" pitchFamily="34" charset="0"/>
                <a:cs typeface="Arial" panose="020B0604020202020204" pitchFamily="34" charset="0"/>
              </a:rPr>
              <a:t>worden uitgevoerd. </a:t>
            </a:r>
            <a:endParaRPr lang="nl-NL" sz="1800" dirty="0">
              <a:latin typeface="Arial" panose="020B0604020202020204" pitchFamily="34" charset="0"/>
              <a:ea typeface="Calibri" panose="020F0502020204030204" pitchFamily="34" charset="0"/>
              <a:cs typeface="Arial" panose="020B0604020202020204" pitchFamily="34" charset="0"/>
            </a:endParaRPr>
          </a:p>
          <a:p>
            <a:endParaRPr lang="nl-NL"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hthoek 13">
            <a:extLst>
              <a:ext uri="{FF2B5EF4-FFF2-40B4-BE49-F238E27FC236}">
                <a16:creationId xmlns:a16="http://schemas.microsoft.com/office/drawing/2014/main" id="{CD0547B5-4627-468B-DBCB-205682839E80}"/>
              </a:ext>
              <a:ext uri="{C183D7F6-B498-43B3-948B-1728B52AA6E4}">
                <adec:decorative xmlns:adec="http://schemas.microsoft.com/office/drawing/2017/decorative" val="1"/>
              </a:ext>
            </a:extLst>
          </p:cNvPr>
          <p:cNvSpPr/>
          <p:nvPr/>
        </p:nvSpPr>
        <p:spPr>
          <a:xfrm>
            <a:off x="947036" y="1118083"/>
            <a:ext cx="7592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DEEC3DA8-9331-2352-EFCA-E4DB6D7F4B22}"/>
              </a:ext>
            </a:extLst>
          </p:cNvPr>
          <p:cNvSpPr txBox="1">
            <a:spLocks/>
          </p:cNvSpPr>
          <p:nvPr/>
        </p:nvSpPr>
        <p:spPr>
          <a:xfrm>
            <a:off x="831850" y="448628"/>
            <a:ext cx="8330438" cy="175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a:solidFill>
                  <a:srgbClr val="002060"/>
                </a:solidFill>
                <a:latin typeface="+mn-lt"/>
              </a:rPr>
              <a:t>Voor wie is de subsidie bedoeld?</a:t>
            </a:r>
          </a:p>
        </p:txBody>
      </p:sp>
    </p:spTree>
    <p:extLst>
      <p:ext uri="{BB962C8B-B14F-4D97-AF65-F5344CB8AC3E}">
        <p14:creationId xmlns:p14="http://schemas.microsoft.com/office/powerpoint/2010/main" val="83746838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CD35C16C1CB24A9DD71B92D33CC8E6" ma:contentTypeVersion="16" ma:contentTypeDescription="Een nieuw document maken." ma:contentTypeScope="" ma:versionID="bb6a5d0ef2fa7a7f5d96f89e04e9f11d">
  <xsd:schema xmlns:xsd="http://www.w3.org/2001/XMLSchema" xmlns:xs="http://www.w3.org/2001/XMLSchema" xmlns:p="http://schemas.microsoft.com/office/2006/metadata/properties" xmlns:ns2="e58ab8f5-9fca-4b89-a06e-70d88ffb5522" xmlns:ns3="d0ae0e6d-5a01-4bdb-ad17-459eb0631e6c" xmlns:ns4="dcbfb914-3580-4009-90b5-a987b92c327e" targetNamespace="http://schemas.microsoft.com/office/2006/metadata/properties" ma:root="true" ma:fieldsID="e76aff7bb3965595a5fb147cf679051e" ns2:_="" ns3:_="" ns4:_="">
    <xsd:import namespace="e58ab8f5-9fca-4b89-a06e-70d88ffb5522"/>
    <xsd:import namespace="d0ae0e6d-5a01-4bdb-ad17-459eb0631e6c"/>
    <xsd:import namespace="dcbfb914-3580-4009-90b5-a987b92c32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ab8f5-9fca-4b89-a06e-70d88ffb55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4983774e-c9c0-4148-8baf-3e848fe3043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ae0e6d-5a01-4bdb-ad17-459eb0631e6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bfb914-3580-4009-90b5-a987b92c327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7a1d971-77d9-4c96-881e-c93b3ced1aa0}" ma:internalName="TaxCatchAll" ma:showField="CatchAllData" ma:web="d0ae0e6d-5a01-4bdb-ad17-459eb0631e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cbfb914-3580-4009-90b5-a987b92c327e" xsi:nil="true"/>
    <lcf76f155ced4ddcb4097134ff3c332f xmlns="e58ab8f5-9fca-4b89-a06e-70d88ffb552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B396FA-16E0-4212-96F9-E0A2C5C3D155}">
  <ds:schemaRefs>
    <ds:schemaRef ds:uri="d0ae0e6d-5a01-4bdb-ad17-459eb0631e6c"/>
    <ds:schemaRef ds:uri="dcbfb914-3580-4009-90b5-a987b92c327e"/>
    <ds:schemaRef ds:uri="e58ab8f5-9fca-4b89-a06e-70d88ffb55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7FF69C-7428-4D6B-AEFB-BFF9A96679DE}">
  <ds:schemaRefs>
    <ds:schemaRef ds:uri="dcbfb914-3580-4009-90b5-a987b92c327e"/>
    <ds:schemaRef ds:uri="e58ab8f5-9fca-4b89-a06e-70d88ffb552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3914380-FE80-4D1A-BBF5-79C323AB69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425</TotalTime>
  <Words>1933</Words>
  <Application>Microsoft Office PowerPoint</Application>
  <PresentationFormat>Breedbeeld</PresentationFormat>
  <Paragraphs>178</Paragraphs>
  <Slides>22</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22</vt:i4>
      </vt:variant>
    </vt:vector>
  </HeadingPairs>
  <TitlesOfParts>
    <vt:vector size="30" baseType="lpstr">
      <vt:lpstr>Arial</vt:lpstr>
      <vt:lpstr>Calibri</vt:lpstr>
      <vt:lpstr>Calibri   </vt:lpstr>
      <vt:lpstr>Calibri Light</vt:lpstr>
      <vt:lpstr>Symbol</vt:lpstr>
      <vt:lpstr>Times New Roman</vt:lpstr>
      <vt:lpstr>Wingdings</vt:lpstr>
      <vt:lpstr>Kantoorthema</vt:lpstr>
      <vt:lpstr>PowerPoint-presentatie</vt:lpstr>
      <vt:lpstr>PowerPoint-presentatie</vt:lpstr>
      <vt:lpstr>PowerPoint-presentatie</vt:lpstr>
      <vt:lpstr>Subsidieregeling Transformatiedoelen Samen voor Jeugd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Graag wijzen we je ook op:  Subsidieregeling BEN &amp; Deltaplan Jeugd</vt:lpstr>
      <vt:lpstr>PowerPoint-presentatie</vt:lpstr>
      <vt:lpstr>PowerPoint-presentatie</vt:lpstr>
      <vt:lpstr>PowerPoint-presentatie</vt:lpstr>
      <vt:lpstr>Rondvraag</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Multi aanpak</dc:title>
  <dc:creator>Helga van Gool - Hendriks</dc:creator>
  <cp:lastModifiedBy>Puck Veraa</cp:lastModifiedBy>
  <cp:revision>33</cp:revision>
  <dcterms:created xsi:type="dcterms:W3CDTF">2023-06-14T13:25:42Z</dcterms:created>
  <dcterms:modified xsi:type="dcterms:W3CDTF">2024-02-01T13:32:05Z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0x01010066CD35C16C1CB24A9DD71B92D33CC8E6</vt:lpwstr>
  </property>
  <property fmtid="{D5CDD505-2E9C-101B-9397-08002B2CF9AE}" pid="3" name="MediaServiceImageTags">
    <vt:lpwstr/>
  </property>
</Properties>
</file>